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697" r:id="rId2"/>
    <p:sldMasterId id="2147483821" r:id="rId3"/>
  </p:sldMasterIdLst>
  <p:notesMasterIdLst>
    <p:notesMasterId r:id="rId25"/>
  </p:notesMasterIdLst>
  <p:handoutMasterIdLst>
    <p:handoutMasterId r:id="rId26"/>
  </p:handoutMasterIdLst>
  <p:sldIdLst>
    <p:sldId id="334" r:id="rId4"/>
    <p:sldId id="335" r:id="rId5"/>
    <p:sldId id="289" r:id="rId6"/>
    <p:sldId id="330" r:id="rId7"/>
    <p:sldId id="331" r:id="rId8"/>
    <p:sldId id="332" r:id="rId9"/>
    <p:sldId id="291" r:id="rId10"/>
    <p:sldId id="328" r:id="rId11"/>
    <p:sldId id="310" r:id="rId12"/>
    <p:sldId id="311" r:id="rId13"/>
    <p:sldId id="312" r:id="rId14"/>
    <p:sldId id="304" r:id="rId15"/>
    <p:sldId id="315" r:id="rId16"/>
    <p:sldId id="313" r:id="rId17"/>
    <p:sldId id="326" r:id="rId18"/>
    <p:sldId id="327" r:id="rId19"/>
    <p:sldId id="316" r:id="rId20"/>
    <p:sldId id="308" r:id="rId21"/>
    <p:sldId id="325" r:id="rId22"/>
    <p:sldId id="329" r:id="rId23"/>
    <p:sldId id="33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Closing Slides" id="{E7834130-F2C7-4589-94F1-F459859CA1E0}">
          <p14:sldIdLst>
            <p14:sldId id="334"/>
            <p14:sldId id="335"/>
            <p14:sldId id="289"/>
            <p14:sldId id="330"/>
            <p14:sldId id="331"/>
            <p14:sldId id="332"/>
            <p14:sldId id="291"/>
            <p14:sldId id="328"/>
            <p14:sldId id="310"/>
            <p14:sldId id="311"/>
            <p14:sldId id="312"/>
            <p14:sldId id="304"/>
            <p14:sldId id="315"/>
            <p14:sldId id="313"/>
            <p14:sldId id="326"/>
            <p14:sldId id="327"/>
            <p14:sldId id="316"/>
            <p14:sldId id="308"/>
            <p14:sldId id="325"/>
            <p14:sldId id="329"/>
            <p14:sldId id="33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24654"/>
    <a:srgbClr val="941B1E"/>
    <a:srgbClr val="FFFFAF"/>
    <a:srgbClr val="C5706F"/>
    <a:srgbClr val="A92722"/>
    <a:srgbClr val="C32327"/>
    <a:srgbClr val="931A1D"/>
    <a:srgbClr val="00997C"/>
    <a:srgbClr val="037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94630" autoAdjust="0"/>
  </p:normalViewPr>
  <p:slideViewPr>
    <p:cSldViewPr snapToGrid="0" showGuides="1">
      <p:cViewPr varScale="1">
        <p:scale>
          <a:sx n="106" d="100"/>
          <a:sy n="106" d="100"/>
        </p:scale>
        <p:origin x="510" y="10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3468"/>
    </p:cViewPr>
  </p:sorterViewPr>
  <p:notesViewPr>
    <p:cSldViewPr snapToGrid="0" showGuides="1">
      <p:cViewPr varScale="1">
        <p:scale>
          <a:sx n="51" d="100"/>
          <a:sy n="51" d="100"/>
        </p:scale>
        <p:origin x="288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title>
      <c:tx>
        <c:rich>
          <a:bodyPr/>
          <a:lstStyle/>
          <a:p>
            <a:pPr>
              <a:defRPr/>
            </a:pPr>
            <a:r>
              <a:rPr lang="en-US" dirty="0"/>
              <a:t>HIV Prevalence</a:t>
            </a:r>
            <a:r>
              <a:rPr lang="en-US" baseline="0" dirty="0"/>
              <a:t> in Brazil</a:t>
            </a:r>
            <a:endParaRPr lang="en-US" dirty="0"/>
          </a:p>
        </c:rich>
      </c:tx>
      <c:overlay val="0"/>
    </c:title>
    <c:autoTitleDeleted val="0"/>
    <c:plotArea>
      <c:layout>
        <c:manualLayout>
          <c:layoutTarget val="inner"/>
          <c:xMode val="edge"/>
          <c:yMode val="edge"/>
          <c:x val="0.23443460257149701"/>
          <c:y val="0.24381986731952801"/>
          <c:w val="0.74815564525968103"/>
          <c:h val="0.61088553448426497"/>
        </c:manualLayout>
      </c:layout>
      <c:barChart>
        <c:barDir val="col"/>
        <c:grouping val="clustered"/>
        <c:varyColors val="0"/>
        <c:ser>
          <c:idx val="0"/>
          <c:order val="0"/>
          <c:tx>
            <c:strRef>
              <c:f>Plan1!$B$1</c:f>
              <c:strCache>
                <c:ptCount val="1"/>
                <c:pt idx="0">
                  <c:v>Série 1</c:v>
                </c:pt>
              </c:strCache>
            </c:strRef>
          </c:tx>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Plan1!$A$2:$A$4</c:f>
              <c:strCache>
                <c:ptCount val="3"/>
                <c:pt idx="0">
                  <c:v>General Population</c:v>
                </c:pt>
                <c:pt idx="1">
                  <c:v>MSM &lt; 25 years</c:v>
                </c:pt>
                <c:pt idx="2">
                  <c:v>MSM =&gt; 25 years</c:v>
                </c:pt>
              </c:strCache>
            </c:strRef>
          </c:cat>
          <c:val>
            <c:numRef>
              <c:f>Plan1!$B$2:$B$4</c:f>
              <c:numCache>
                <c:formatCode>General</c:formatCode>
                <c:ptCount val="3"/>
                <c:pt idx="0">
                  <c:v>0.6</c:v>
                </c:pt>
                <c:pt idx="1">
                  <c:v>9.4</c:v>
                </c:pt>
                <c:pt idx="2">
                  <c:v>19.8</c:v>
                </c:pt>
              </c:numCache>
            </c:numRef>
          </c:val>
          <c:extLst xmlns:c16r2="http://schemas.microsoft.com/office/drawing/2015/06/chart">
            <c:ext xmlns:c16="http://schemas.microsoft.com/office/drawing/2014/chart" uri="{C3380CC4-5D6E-409C-BE32-E72D297353CC}">
              <c16:uniqueId val="{00000000-B5A1-46FB-BD62-394FE8DDC13F}"/>
            </c:ext>
          </c:extLst>
        </c:ser>
        <c:dLbls>
          <c:showLegendKey val="0"/>
          <c:showVal val="0"/>
          <c:showCatName val="0"/>
          <c:showSerName val="0"/>
          <c:showPercent val="0"/>
          <c:showBubbleSize val="0"/>
        </c:dLbls>
        <c:gapWidth val="150"/>
        <c:axId val="130238632"/>
        <c:axId val="130325832"/>
      </c:barChart>
      <c:catAx>
        <c:axId val="130238632"/>
        <c:scaling>
          <c:orientation val="minMax"/>
        </c:scaling>
        <c:delete val="0"/>
        <c:axPos val="b"/>
        <c:numFmt formatCode="General" sourceLinked="0"/>
        <c:majorTickMark val="out"/>
        <c:minorTickMark val="none"/>
        <c:tickLblPos val="nextTo"/>
        <c:txPr>
          <a:bodyPr/>
          <a:lstStyle/>
          <a:p>
            <a:pPr>
              <a:defRPr sz="1000"/>
            </a:pPr>
            <a:endParaRPr lang="en-US"/>
          </a:p>
        </c:txPr>
        <c:crossAx val="130325832"/>
        <c:crosses val="autoZero"/>
        <c:auto val="1"/>
        <c:lblAlgn val="ctr"/>
        <c:lblOffset val="100"/>
        <c:noMultiLvlLbl val="0"/>
      </c:catAx>
      <c:valAx>
        <c:axId val="130325832"/>
        <c:scaling>
          <c:orientation val="minMax"/>
        </c:scaling>
        <c:delete val="0"/>
        <c:axPos val="l"/>
        <c:majorGridlines/>
        <c:title>
          <c:tx>
            <c:rich>
              <a:bodyPr/>
              <a:lstStyle/>
              <a:p>
                <a:pPr>
                  <a:defRPr sz="1200"/>
                </a:pPr>
                <a:r>
                  <a:rPr lang="pt-BR" sz="1200" baseline="0" dirty="0" err="1"/>
                  <a:t>Prevalence</a:t>
                </a:r>
                <a:endParaRPr lang="pt-BR" sz="1200" dirty="0"/>
              </a:p>
            </c:rich>
          </c:tx>
          <c:overlay val="0"/>
        </c:title>
        <c:numFmt formatCode="General" sourceLinked="1"/>
        <c:majorTickMark val="out"/>
        <c:minorTickMark val="none"/>
        <c:tickLblPos val="nextTo"/>
        <c:txPr>
          <a:bodyPr/>
          <a:lstStyle/>
          <a:p>
            <a:pPr>
              <a:defRPr sz="1000"/>
            </a:pPr>
            <a:endParaRPr lang="en-US"/>
          </a:p>
        </c:txPr>
        <c:crossAx val="13023863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7BABC3-6A33-4FB2-8279-C10337D15543}" type="datetimeFigureOut">
              <a:rPr lang="en-US" smtClean="0"/>
              <a:t>7/26/2018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3A1C19-419C-4FC1-9F02-D690BA0F3DBB}" type="slidenum">
              <a:rPr lang="en-US" smtClean="0"/>
              <a:t>‹#›</a:t>
            </a:fld>
            <a:endParaRPr lang="en-US"/>
          </a:p>
        </p:txBody>
      </p:sp>
    </p:spTree>
    <p:extLst>
      <p:ext uri="{BB962C8B-B14F-4D97-AF65-F5344CB8AC3E}">
        <p14:creationId xmlns:p14="http://schemas.microsoft.com/office/powerpoint/2010/main" val="3551214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FDE03-B869-425E-88F9-5FFA391B1530}" type="datetimeFigureOut">
              <a:rPr lang="en-US" smtClean="0"/>
              <a:t>7/26/2018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1AB78A-7831-4A62-AB22-77EAE70E2E54}" type="slidenum">
              <a:rPr lang="en-US" smtClean="0"/>
              <a:t>‹#›</a:t>
            </a:fld>
            <a:endParaRPr lang="en-US"/>
          </a:p>
        </p:txBody>
      </p:sp>
    </p:spTree>
    <p:extLst>
      <p:ext uri="{BB962C8B-B14F-4D97-AF65-F5344CB8AC3E}">
        <p14:creationId xmlns:p14="http://schemas.microsoft.com/office/powerpoint/2010/main" val="2501441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000" dirty="0"/>
          </a:p>
        </p:txBody>
      </p:sp>
      <p:sp>
        <p:nvSpPr>
          <p:cNvPr id="4" name="Espaço Reservado para Número de Slide 3"/>
          <p:cNvSpPr>
            <a:spLocks noGrp="1"/>
          </p:cNvSpPr>
          <p:nvPr>
            <p:ph type="sldNum" sz="quarter" idx="10"/>
          </p:nvPr>
        </p:nvSpPr>
        <p:spPr/>
        <p:txBody>
          <a:bodyPr/>
          <a:lstStyle/>
          <a:p>
            <a:fld id="{591AB78A-7831-4A62-AB22-77EAE70E2E54}" type="slidenum">
              <a:rPr lang="en-US" smtClean="0"/>
              <a:t>3</a:t>
            </a:fld>
            <a:endParaRPr lang="en-US"/>
          </a:p>
        </p:txBody>
      </p:sp>
    </p:spTree>
    <p:extLst>
      <p:ext uri="{BB962C8B-B14F-4D97-AF65-F5344CB8AC3E}">
        <p14:creationId xmlns:p14="http://schemas.microsoft.com/office/powerpoint/2010/main" val="1180307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91AB78A-7831-4A62-AB22-77EAE70E2E54}" type="slidenum">
              <a:rPr lang="en-US" smtClean="0"/>
              <a:t>4</a:t>
            </a:fld>
            <a:endParaRPr lang="en-US"/>
          </a:p>
        </p:txBody>
      </p:sp>
    </p:spTree>
    <p:extLst>
      <p:ext uri="{BB962C8B-B14F-4D97-AF65-F5344CB8AC3E}">
        <p14:creationId xmlns:p14="http://schemas.microsoft.com/office/powerpoint/2010/main" val="4058469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91AB78A-7831-4A62-AB22-77EAE70E2E54}" type="slidenum">
              <a:rPr lang="en-US" smtClean="0"/>
              <a:t>5</a:t>
            </a:fld>
            <a:endParaRPr lang="en-US"/>
          </a:p>
        </p:txBody>
      </p:sp>
    </p:spTree>
    <p:extLst>
      <p:ext uri="{BB962C8B-B14F-4D97-AF65-F5344CB8AC3E}">
        <p14:creationId xmlns:p14="http://schemas.microsoft.com/office/powerpoint/2010/main" val="1939020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91AB78A-7831-4A62-AB22-77EAE70E2E54}" type="slidenum">
              <a:rPr lang="en-US" smtClean="0"/>
              <a:t>6</a:t>
            </a:fld>
            <a:endParaRPr lang="en-US"/>
          </a:p>
        </p:txBody>
      </p:sp>
    </p:spTree>
    <p:extLst>
      <p:ext uri="{BB962C8B-B14F-4D97-AF65-F5344CB8AC3E}">
        <p14:creationId xmlns:p14="http://schemas.microsoft.com/office/powerpoint/2010/main" val="361883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03B64F7-103C-4868-A65A-CB7D124C4807}" type="slidenum">
              <a:rPr lang="pt-BR" altLang="pt-BR">
                <a:solidFill>
                  <a:srgbClr val="000000"/>
                </a:solidFill>
              </a:rPr>
              <a:pPr eaLnBrk="1" hangingPunct="1"/>
              <a:t>21</a:t>
            </a:fld>
            <a:endParaRPr lang="pt-BR" altLang="pt-BR">
              <a:solidFill>
                <a:srgbClr val="000000"/>
              </a:solidFill>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latin typeface="Arial" panose="020B0604020202020204" pitchFamily="34" charset="0"/>
            </a:endParaRPr>
          </a:p>
        </p:txBody>
      </p:sp>
    </p:spTree>
    <p:extLst>
      <p:ext uri="{BB962C8B-B14F-4D97-AF65-F5344CB8AC3E}">
        <p14:creationId xmlns:p14="http://schemas.microsoft.com/office/powerpoint/2010/main" val="708185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Section Break Countries">
    <p:bg>
      <p:bgPr>
        <a:solidFill>
          <a:schemeClr val="tx2">
            <a:lumMod val="50000"/>
          </a:schemeClr>
        </a:solidFill>
        <a:effectLst/>
      </p:bgPr>
    </p:bg>
    <p:spTree>
      <p:nvGrpSpPr>
        <p:cNvPr id="1" name=""/>
        <p:cNvGrpSpPr/>
        <p:nvPr/>
      </p:nvGrpSpPr>
      <p:grpSpPr>
        <a:xfrm>
          <a:off x="0" y="0"/>
          <a:ext cx="0" cy="0"/>
          <a:chOff x="0" y="0"/>
          <a:chExt cx="0" cy="0"/>
        </a:xfrm>
      </p:grpSpPr>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chemeClr val="bg1"/>
                </a:solidFill>
              </a:rPr>
              <a:pPr/>
              <a:t>‹#›</a:t>
            </a:fld>
            <a:endParaRPr lang="en-US" dirty="0">
              <a:solidFill>
                <a:schemeClr val="bg1"/>
              </a:solidFill>
            </a:endParaRPr>
          </a:p>
        </p:txBody>
      </p:sp>
      <p:sp>
        <p:nvSpPr>
          <p:cNvPr id="9" name="Text Placeholder 9"/>
          <p:cNvSpPr>
            <a:spLocks noGrp="1"/>
          </p:cNvSpPr>
          <p:nvPr>
            <p:ph type="body" sz="quarter" idx="13"/>
          </p:nvPr>
        </p:nvSpPr>
        <p:spPr>
          <a:xfrm>
            <a:off x="172515" y="2705443"/>
            <a:ext cx="8768132"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Rectangle 4"/>
          <p:cNvSpPr/>
          <p:nvPr userDrawn="1"/>
        </p:nvSpPr>
        <p:spPr>
          <a:xfrm>
            <a:off x="-38100" y="-19050"/>
            <a:ext cx="9182100" cy="6877050"/>
          </a:xfrm>
          <a:prstGeom prst="rect">
            <a:avLst/>
          </a:prstGeom>
          <a:blipFill dpi="0" rotWithShape="1">
            <a:blip r:embed="rId2">
              <a:alphaModFix amt="16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0432823"/>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Ribbon Informal">
    <p:bg>
      <p:bgPr>
        <a:solidFill>
          <a:srgbClr val="C5706F"/>
        </a:solidFill>
        <a:effectLst/>
      </p:bgPr>
    </p:bg>
    <p:spTree>
      <p:nvGrpSpPr>
        <p:cNvPr id="1" name=""/>
        <p:cNvGrpSpPr/>
        <p:nvPr/>
      </p:nvGrpSpPr>
      <p:grpSpPr>
        <a:xfrm>
          <a:off x="0" y="0"/>
          <a:ext cx="0" cy="0"/>
          <a:chOff x="0" y="0"/>
          <a:chExt cx="0" cy="0"/>
        </a:xfrm>
      </p:grpSpPr>
      <p:sp>
        <p:nvSpPr>
          <p:cNvPr id="14"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chemeClr val="bg1"/>
                </a:solidFill>
              </a:rPr>
              <a:pPr/>
              <a:t>‹#›</a:t>
            </a:fld>
            <a:endParaRPr lang="en-US" dirty="0">
              <a:solidFill>
                <a:schemeClr val="bg1"/>
              </a:solidFill>
            </a:endParaRP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23221" b="12010"/>
          <a:stretch/>
        </p:blipFill>
        <p:spPr>
          <a:xfrm>
            <a:off x="0" y="0"/>
            <a:ext cx="6737740" cy="6838950"/>
          </a:xfrm>
          <a:prstGeom prst="rect">
            <a:avLst/>
          </a:prstGeom>
        </p:spPr>
      </p:pic>
      <p:sp>
        <p:nvSpPr>
          <p:cNvPr id="16" name="Text Placeholder 9"/>
          <p:cNvSpPr>
            <a:spLocks noGrp="1"/>
          </p:cNvSpPr>
          <p:nvPr>
            <p:ph type="body" sz="quarter" idx="13"/>
          </p:nvPr>
        </p:nvSpPr>
        <p:spPr>
          <a:xfrm>
            <a:off x="4095750" y="4036702"/>
            <a:ext cx="4819650" cy="818807"/>
          </a:xfrm>
          <a:prstGeom prst="rect">
            <a:avLst/>
          </a:prstGeom>
        </p:spPr>
        <p:txBody>
          <a:bodyPr lIns="0" tIns="0" rIns="0" bIns="0">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40630989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Option 1">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38100" y="-19050"/>
            <a:ext cx="9182100" cy="6877050"/>
          </a:xfrm>
          <a:prstGeom prst="rect">
            <a:avLst/>
          </a:prstGeom>
          <a:blipFill dpi="0" rotWithShape="1">
            <a:blip r:embed="rId3">
              <a:alphaModFix amt="16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3402683" y="-19049"/>
            <a:ext cx="5741318" cy="6877050"/>
          </a:xfrm>
          <a:prstGeom prst="rect">
            <a:avLst/>
          </a:prstGeom>
          <a:blipFill dpi="0" rotWithShape="1">
            <a:blip r:embed="rId4">
              <a:alphaModFix amt="56000"/>
            </a:blip>
            <a:srcRect/>
            <a:stretch>
              <a:fillRect l="5" t="-12466" r="-19454"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1"/>
          <p:cNvSpPr>
            <a:spLocks noGrp="1"/>
          </p:cNvSpPr>
          <p:nvPr>
            <p:ph type="body" sz="quarter" idx="10"/>
          </p:nvPr>
        </p:nvSpPr>
        <p:spPr>
          <a:xfrm>
            <a:off x="216570" y="4269791"/>
            <a:ext cx="8449976" cy="369332"/>
          </a:xfrm>
          <a:prstGeom prst="rect">
            <a:avLst/>
          </a:prstGeom>
        </p:spPr>
        <p:txBody>
          <a:bodyPr anchor="ctr" anchorCtr="0">
            <a:spAutoFit/>
          </a:bodyPr>
          <a:lstStyle>
            <a:lvl1pPr marL="0" indent="0" algn="l">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216569" y="2642464"/>
            <a:ext cx="8698831" cy="1573072"/>
          </a:xfrm>
          <a:prstGeom prst="rect">
            <a:avLst/>
          </a:prstGeom>
        </p:spPr>
        <p:txBody>
          <a:bodyPr anchor="ctr" anchorCtr="0">
            <a:noAutofit/>
          </a:bodyPr>
          <a:lstStyle>
            <a:lvl1pPr algn="l">
              <a:defRPr sz="54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22658891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Dark Blue Header">
    <p:spTree>
      <p:nvGrpSpPr>
        <p:cNvPr id="1" name=""/>
        <p:cNvGrpSpPr/>
        <p:nvPr/>
      </p:nvGrpSpPr>
      <p:grpSpPr>
        <a:xfrm>
          <a:off x="0" y="0"/>
          <a:ext cx="0" cy="0"/>
          <a:chOff x="0" y="0"/>
          <a:chExt cx="0" cy="0"/>
        </a:xfrm>
      </p:grpSpPr>
      <p:sp>
        <p:nvSpPr>
          <p:cNvPr id="8" name="Rectangle 7"/>
          <p:cNvSpPr/>
          <p:nvPr/>
        </p:nvSpPr>
        <p:spPr>
          <a:xfrm>
            <a:off x="0" y="-2"/>
            <a:ext cx="9144000" cy="822960"/>
          </a:xfrm>
          <a:prstGeom prst="rect">
            <a:avLst/>
          </a:prstGeom>
          <a:solidFill>
            <a:schemeClr val="tx2">
              <a:lumMod val="50000"/>
            </a:schemeClr>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172515" y="203817"/>
            <a:ext cx="8768132"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Text Placeholder 3"/>
          <p:cNvSpPr>
            <a:spLocks noGrp="1"/>
          </p:cNvSpPr>
          <p:nvPr>
            <p:ph type="body" sz="quarter" idx="15"/>
          </p:nvPr>
        </p:nvSpPr>
        <p:spPr>
          <a:xfrm>
            <a:off x="1419851" y="6499276"/>
            <a:ext cx="7203646" cy="172328"/>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pPr/>
              <a:t>‹#›</a:t>
            </a:fld>
            <a:endParaRPr lang="en-US" dirty="0"/>
          </a:p>
        </p:txBody>
      </p:sp>
      <p:sp>
        <p:nvSpPr>
          <p:cNvPr id="12" name="Text Placeholder 13"/>
          <p:cNvSpPr>
            <a:spLocks noGrp="1"/>
          </p:cNvSpPr>
          <p:nvPr>
            <p:ph type="body" sz="quarter" idx="14"/>
          </p:nvPr>
        </p:nvSpPr>
        <p:spPr>
          <a:xfrm>
            <a:off x="200651" y="958048"/>
            <a:ext cx="8710612"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Tree>
    <p:extLst>
      <p:ext uri="{BB962C8B-B14F-4D97-AF65-F5344CB8AC3E}">
        <p14:creationId xmlns:p14="http://schemas.microsoft.com/office/powerpoint/2010/main" val="4011123650"/>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Slide Option 2">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l="22941" t="288" b="11354"/>
          <a:stretch/>
        </p:blipFill>
        <p:spPr>
          <a:xfrm>
            <a:off x="0" y="19050"/>
            <a:ext cx="6718690" cy="6819900"/>
          </a:xfrm>
          <a:prstGeom prst="rect">
            <a:avLst/>
          </a:prstGeom>
          <a:effectLst>
            <a:outerShdw blurRad="50800" dist="38100" dir="5400000" algn="t" rotWithShape="0">
              <a:prstClr val="black">
                <a:alpha val="40000"/>
              </a:prstClr>
            </a:outerShdw>
          </a:effectLst>
        </p:spPr>
      </p:pic>
      <p:sp>
        <p:nvSpPr>
          <p:cNvPr id="5" name="Text Placeholder 9"/>
          <p:cNvSpPr>
            <a:spLocks noGrp="1"/>
          </p:cNvSpPr>
          <p:nvPr>
            <p:ph type="body" sz="quarter" idx="13"/>
          </p:nvPr>
        </p:nvSpPr>
        <p:spPr>
          <a:xfrm>
            <a:off x="4095750" y="3847323"/>
            <a:ext cx="4819650" cy="818807"/>
          </a:xfrm>
          <a:prstGeom prst="rect">
            <a:avLst/>
          </a:prstGeom>
        </p:spPr>
        <p:txBody>
          <a:bodyPr lIns="0" tIns="0" rIns="0" bIns="0">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179088193"/>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ighlighted Text Dark Red">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5389563" y="228600"/>
            <a:ext cx="3525837"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9" name="Text Placeholder 9"/>
          <p:cNvSpPr>
            <a:spLocks noGrp="1"/>
          </p:cNvSpPr>
          <p:nvPr>
            <p:ph type="body" sz="quarter" idx="13"/>
          </p:nvPr>
        </p:nvSpPr>
        <p:spPr>
          <a:xfrm>
            <a:off x="536836" y="594112"/>
            <a:ext cx="4987664" cy="2796788"/>
          </a:xfrm>
          <a:prstGeom prst="rect">
            <a:avLst/>
          </a:prstGeom>
        </p:spPr>
        <p:txBody>
          <a:bodyPr lIns="0" tIns="0" rIns="0" bIns="0">
            <a:noAutofit/>
          </a:bodyPr>
          <a:lstStyle>
            <a:lvl1pPr marL="0" indent="0" algn="l">
              <a:buFontTx/>
              <a:buNone/>
              <a:defRPr sz="6600">
                <a:solidFill>
                  <a:schemeClr val="accent5"/>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 name="Rectangle 2"/>
          <p:cNvSpPr/>
          <p:nvPr userDrawn="1"/>
        </p:nvSpPr>
        <p:spPr>
          <a:xfrm>
            <a:off x="186163" y="228600"/>
            <a:ext cx="8729237" cy="6400800"/>
          </a:xfrm>
          <a:prstGeom prst="rect">
            <a:avLst/>
          </a:prstGeom>
          <a:noFill/>
          <a:ln w="76200">
            <a:solidFill>
              <a:srgbClr val="931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3324" r="15227" b="19218"/>
          <a:stretch/>
        </p:blipFill>
        <p:spPr>
          <a:xfrm>
            <a:off x="4964068" y="240633"/>
            <a:ext cx="3963364" cy="6400800"/>
          </a:xfrm>
          <a:prstGeom prst="rect">
            <a:avLst/>
          </a:prstGeom>
        </p:spPr>
      </p:pic>
      <p:sp>
        <p:nvSpPr>
          <p:cNvPr id="10" name="Slide Number Placeholder 5">
            <a:extLst>
              <a:ext uri="{FF2B5EF4-FFF2-40B4-BE49-F238E27FC236}">
                <a16:creationId xmlns="" xmlns:a16="http://schemas.microsoft.com/office/drawing/2014/main" id="{ABA08A6D-7E86-4CB7-B2A3-7ED8BDC0CA37}"/>
              </a:ext>
            </a:extLst>
          </p:cNvPr>
          <p:cNvSpPr txBox="1">
            <a:spLocks/>
          </p:cNvSpPr>
          <p:nvPr userDrawn="1"/>
        </p:nvSpPr>
        <p:spPr>
          <a:xfrm>
            <a:off x="8472359" y="6288341"/>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723973865"/>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ighlighted Text Red">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5389563" y="228600"/>
            <a:ext cx="3525837"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9" name="Text Placeholder 9"/>
          <p:cNvSpPr>
            <a:spLocks noGrp="1"/>
          </p:cNvSpPr>
          <p:nvPr>
            <p:ph type="body" sz="quarter" idx="13"/>
          </p:nvPr>
        </p:nvSpPr>
        <p:spPr>
          <a:xfrm>
            <a:off x="536836" y="594112"/>
            <a:ext cx="4987664" cy="3253988"/>
          </a:xfrm>
          <a:prstGeom prst="rect">
            <a:avLst/>
          </a:prstGeom>
        </p:spPr>
        <p:txBody>
          <a:bodyPr lIns="0" tIns="0" rIns="0" bIns="0">
            <a:noAutofit/>
          </a:bodyPr>
          <a:lstStyle>
            <a:lvl1pPr marL="0" indent="0" algn="l">
              <a:buFontTx/>
              <a:buNone/>
              <a:defRPr sz="6600">
                <a:solidFill>
                  <a:schemeClr val="accent5"/>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 name="Rectangle 2"/>
          <p:cNvSpPr/>
          <p:nvPr userDrawn="1"/>
        </p:nvSpPr>
        <p:spPr>
          <a:xfrm>
            <a:off x="186163" y="228600"/>
            <a:ext cx="8729237" cy="640080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625" r="16276" b="18381"/>
          <a:stretch/>
        </p:blipFill>
        <p:spPr>
          <a:xfrm>
            <a:off x="4964068" y="228601"/>
            <a:ext cx="3981450" cy="6428874"/>
          </a:xfrm>
          <a:prstGeom prst="rect">
            <a:avLst/>
          </a:prstGeom>
        </p:spPr>
      </p:pic>
      <p:sp>
        <p:nvSpPr>
          <p:cNvPr id="7" name="Slide Number Placeholder 5">
            <a:extLst>
              <a:ext uri="{FF2B5EF4-FFF2-40B4-BE49-F238E27FC236}">
                <a16:creationId xmlns="" xmlns:a16="http://schemas.microsoft.com/office/drawing/2014/main" id="{3E4C0FB2-3831-4D7D-8DB8-1D9B72E34888}"/>
              </a:ext>
            </a:extLst>
          </p:cNvPr>
          <p:cNvSpPr txBox="1">
            <a:spLocks/>
          </p:cNvSpPr>
          <p:nvPr userDrawn="1"/>
        </p:nvSpPr>
        <p:spPr>
          <a:xfrm>
            <a:off x="8472359" y="6288341"/>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42344965"/>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ighlighted Data">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5389563" y="228600"/>
            <a:ext cx="3525837"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9" name="Text Placeholder 9"/>
          <p:cNvSpPr>
            <a:spLocks noGrp="1"/>
          </p:cNvSpPr>
          <p:nvPr>
            <p:ph type="body" sz="quarter" idx="13"/>
          </p:nvPr>
        </p:nvSpPr>
        <p:spPr>
          <a:xfrm>
            <a:off x="536836" y="594112"/>
            <a:ext cx="4987664" cy="3253988"/>
          </a:xfrm>
          <a:prstGeom prst="rect">
            <a:avLst/>
          </a:prstGeom>
        </p:spPr>
        <p:txBody>
          <a:bodyPr lIns="0" tIns="0" rIns="0" bIns="0">
            <a:noAutofit/>
          </a:bodyPr>
          <a:lstStyle>
            <a:lvl1pPr marL="0" indent="0" algn="l">
              <a:buFontTx/>
              <a:buNone/>
              <a:defRPr sz="6600">
                <a:solidFill>
                  <a:schemeClr val="tx2">
                    <a:lumMod val="50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 name="Rectangle 2"/>
          <p:cNvSpPr/>
          <p:nvPr userDrawn="1"/>
        </p:nvSpPr>
        <p:spPr>
          <a:xfrm>
            <a:off x="186163" y="228600"/>
            <a:ext cx="8729237" cy="6400800"/>
          </a:xfrm>
          <a:prstGeom prst="rect">
            <a:avLst/>
          </a:prstGeom>
          <a:noFill/>
          <a:ln w="1016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6904"/>
          <a:stretch/>
        </p:blipFill>
        <p:spPr>
          <a:xfrm>
            <a:off x="4221777" y="2804400"/>
            <a:ext cx="4681591" cy="3825000"/>
          </a:xfrm>
          <a:prstGeom prst="rect">
            <a:avLst/>
          </a:prstGeom>
        </p:spPr>
      </p:pic>
      <p:sp>
        <p:nvSpPr>
          <p:cNvPr id="10" name="Slide Number Placeholder 5">
            <a:extLst>
              <a:ext uri="{FF2B5EF4-FFF2-40B4-BE49-F238E27FC236}">
                <a16:creationId xmlns="" xmlns:a16="http://schemas.microsoft.com/office/drawing/2014/main" id="{B4AF3871-C773-43D7-9F4A-32D8942E9D2A}"/>
              </a:ext>
            </a:extLst>
          </p:cNvPr>
          <p:cNvSpPr txBox="1">
            <a:spLocks/>
          </p:cNvSpPr>
          <p:nvPr userDrawn="1"/>
        </p:nvSpPr>
        <p:spPr>
          <a:xfrm>
            <a:off x="8472359" y="6288341"/>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chemeClr val="bg1"/>
                </a:solidFill>
              </a:rPr>
              <a:pPr/>
              <a:t>‹#›</a:t>
            </a:fld>
            <a:endParaRPr lang="en-US" dirty="0">
              <a:solidFill>
                <a:schemeClr val="bg1"/>
              </a:solidFill>
            </a:endParaRPr>
          </a:p>
        </p:txBody>
      </p:sp>
      <p:sp>
        <p:nvSpPr>
          <p:cNvPr id="14" name="Slide Number Placeholder 5">
            <a:extLst>
              <a:ext uri="{FF2B5EF4-FFF2-40B4-BE49-F238E27FC236}">
                <a16:creationId xmlns="" xmlns:a16="http://schemas.microsoft.com/office/drawing/2014/main" id="{8DEC1C95-AA62-49F2-93BF-5FAFF1937F3B}"/>
              </a:ext>
            </a:extLst>
          </p:cNvPr>
          <p:cNvSpPr txBox="1">
            <a:spLocks/>
          </p:cNvSpPr>
          <p:nvPr userDrawn="1"/>
        </p:nvSpPr>
        <p:spPr>
          <a:xfrm>
            <a:off x="8462137" y="6288341"/>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193134222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Option 1">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38100" y="-19050"/>
            <a:ext cx="9182100" cy="6877050"/>
          </a:xfrm>
          <a:prstGeom prst="rect">
            <a:avLst/>
          </a:prstGeom>
          <a:blipFill dpi="0" rotWithShape="1">
            <a:blip r:embed="rId3">
              <a:alphaModFix amt="16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3402683" y="-19049"/>
            <a:ext cx="5741318" cy="6877050"/>
          </a:xfrm>
          <a:prstGeom prst="rect">
            <a:avLst/>
          </a:prstGeom>
          <a:blipFill dpi="0" rotWithShape="1">
            <a:blip r:embed="rId4">
              <a:alphaModFix amt="56000"/>
            </a:blip>
            <a:srcRect/>
            <a:stretch>
              <a:fillRect l="5" t="-12466" r="-19454"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1"/>
          <p:cNvSpPr>
            <a:spLocks noGrp="1"/>
          </p:cNvSpPr>
          <p:nvPr>
            <p:ph type="body" sz="quarter" idx="10"/>
          </p:nvPr>
        </p:nvSpPr>
        <p:spPr>
          <a:xfrm>
            <a:off x="216570" y="4269791"/>
            <a:ext cx="8449976" cy="369332"/>
          </a:xfrm>
          <a:prstGeom prst="rect">
            <a:avLst/>
          </a:prstGeom>
        </p:spPr>
        <p:txBody>
          <a:bodyPr anchor="ctr" anchorCtr="0">
            <a:spAutoFit/>
          </a:bodyPr>
          <a:lstStyle>
            <a:lvl1pPr marL="0" indent="0" algn="l">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216569" y="2642464"/>
            <a:ext cx="8698831" cy="1573072"/>
          </a:xfrm>
          <a:prstGeom prst="rect">
            <a:avLst/>
          </a:prstGeom>
        </p:spPr>
        <p:txBody>
          <a:bodyPr anchor="ctr" anchorCtr="0">
            <a:noAutofit/>
          </a:bodyPr>
          <a:lstStyle>
            <a:lvl1pPr algn="l">
              <a:defRPr sz="54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0416164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Dark Blue Header">
    <p:spTree>
      <p:nvGrpSpPr>
        <p:cNvPr id="1" name=""/>
        <p:cNvGrpSpPr/>
        <p:nvPr/>
      </p:nvGrpSpPr>
      <p:grpSpPr>
        <a:xfrm>
          <a:off x="0" y="0"/>
          <a:ext cx="0" cy="0"/>
          <a:chOff x="0" y="0"/>
          <a:chExt cx="0" cy="0"/>
        </a:xfrm>
      </p:grpSpPr>
      <p:sp>
        <p:nvSpPr>
          <p:cNvPr id="8" name="Rectangle 7"/>
          <p:cNvSpPr/>
          <p:nvPr/>
        </p:nvSpPr>
        <p:spPr>
          <a:xfrm>
            <a:off x="0" y="-2"/>
            <a:ext cx="9144000" cy="822960"/>
          </a:xfrm>
          <a:prstGeom prst="rect">
            <a:avLst/>
          </a:prstGeom>
          <a:solidFill>
            <a:schemeClr val="tx2">
              <a:lumMod val="50000"/>
            </a:schemeClr>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172515" y="203817"/>
            <a:ext cx="8768132"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Text Placeholder 3"/>
          <p:cNvSpPr>
            <a:spLocks noGrp="1"/>
          </p:cNvSpPr>
          <p:nvPr>
            <p:ph type="body" sz="quarter" idx="15"/>
          </p:nvPr>
        </p:nvSpPr>
        <p:spPr>
          <a:xfrm>
            <a:off x="1419851" y="6499276"/>
            <a:ext cx="7203646" cy="172328"/>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pPr/>
              <a:t>‹#›</a:t>
            </a:fld>
            <a:endParaRPr lang="en-US" dirty="0"/>
          </a:p>
        </p:txBody>
      </p:sp>
      <p:sp>
        <p:nvSpPr>
          <p:cNvPr id="12" name="Text Placeholder 13"/>
          <p:cNvSpPr>
            <a:spLocks noGrp="1"/>
          </p:cNvSpPr>
          <p:nvPr>
            <p:ph type="body" sz="quarter" idx="14"/>
          </p:nvPr>
        </p:nvSpPr>
        <p:spPr>
          <a:xfrm>
            <a:off x="200651" y="958048"/>
            <a:ext cx="8710612"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Tree>
    <p:extLst>
      <p:ext uri="{BB962C8B-B14F-4D97-AF65-F5344CB8AC3E}">
        <p14:creationId xmlns:p14="http://schemas.microsoft.com/office/powerpoint/2010/main" val="2075135442"/>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osing Slide Option 2">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l="22941" t="288" b="11354"/>
          <a:stretch/>
        </p:blipFill>
        <p:spPr>
          <a:xfrm>
            <a:off x="0" y="19050"/>
            <a:ext cx="6718690" cy="6819900"/>
          </a:xfrm>
          <a:prstGeom prst="rect">
            <a:avLst/>
          </a:prstGeom>
          <a:effectLst>
            <a:outerShdw blurRad="50800" dist="38100" dir="5400000" algn="t" rotWithShape="0">
              <a:prstClr val="black">
                <a:alpha val="40000"/>
              </a:prstClr>
            </a:outerShdw>
          </a:effectLst>
        </p:spPr>
      </p:pic>
      <p:sp>
        <p:nvSpPr>
          <p:cNvPr id="5" name="Text Placeholder 9"/>
          <p:cNvSpPr>
            <a:spLocks noGrp="1"/>
          </p:cNvSpPr>
          <p:nvPr>
            <p:ph type="body" sz="quarter" idx="13"/>
          </p:nvPr>
        </p:nvSpPr>
        <p:spPr>
          <a:xfrm>
            <a:off x="4095750" y="3847323"/>
            <a:ext cx="4819650" cy="818807"/>
          </a:xfrm>
          <a:prstGeom prst="rect">
            <a:avLst/>
          </a:prstGeom>
        </p:spPr>
        <p:txBody>
          <a:bodyPr lIns="0" tIns="0" rIns="0" bIns="0">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091695565"/>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Globe Blue">
    <p:bg>
      <p:bgPr>
        <a:solidFill>
          <a:schemeClr val="accent2">
            <a:lumMod val="50000"/>
          </a:schemeClr>
        </a:solidFill>
        <a:effectLst/>
      </p:bgPr>
    </p:bg>
    <p:spTree>
      <p:nvGrpSpPr>
        <p:cNvPr id="1" name=""/>
        <p:cNvGrpSpPr/>
        <p:nvPr/>
      </p:nvGrpSpPr>
      <p:grpSpPr>
        <a:xfrm>
          <a:off x="0" y="0"/>
          <a:ext cx="0" cy="0"/>
          <a:chOff x="0" y="0"/>
          <a:chExt cx="0" cy="0"/>
        </a:xfrm>
      </p:grpSpPr>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chemeClr val="bg1"/>
                </a:solidFill>
              </a:rPr>
              <a:pPr/>
              <a:t>‹#›</a:t>
            </a:fld>
            <a:endParaRPr lang="en-US" dirty="0">
              <a:solidFill>
                <a:schemeClr val="bg1"/>
              </a:solidFill>
            </a:endParaRPr>
          </a:p>
        </p:txBody>
      </p:sp>
      <p:sp>
        <p:nvSpPr>
          <p:cNvPr id="9" name="Text Placeholder 9"/>
          <p:cNvSpPr>
            <a:spLocks noGrp="1"/>
          </p:cNvSpPr>
          <p:nvPr>
            <p:ph type="body" sz="quarter" idx="13"/>
          </p:nvPr>
        </p:nvSpPr>
        <p:spPr>
          <a:xfrm>
            <a:off x="172515" y="2705443"/>
            <a:ext cx="8768132"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8" name="Picture 7"/>
          <p:cNvPicPr>
            <a:picLocks noChangeAspect="1"/>
          </p:cNvPicPr>
          <p:nvPr userDrawn="1"/>
        </p:nvPicPr>
        <p:blipFill rotWithShape="1">
          <a:blip r:embed="rId2">
            <a:lum bright="-20000" contrast="-40000"/>
            <a:extLst>
              <a:ext uri="{28A0092B-C50C-407E-A947-70E740481C1C}">
                <a14:useLocalDpi xmlns:a14="http://schemas.microsoft.com/office/drawing/2010/main" val="0"/>
              </a:ext>
            </a:extLst>
          </a:blip>
          <a:srcRect t="409" r="9819" b="12047"/>
          <a:stretch/>
        </p:blipFill>
        <p:spPr>
          <a:xfrm>
            <a:off x="1925053" y="-16042"/>
            <a:ext cx="7218947" cy="6882063"/>
          </a:xfrm>
          <a:prstGeom prst="rect">
            <a:avLst/>
          </a:prstGeom>
          <a:noFill/>
          <a:ln>
            <a:noFill/>
          </a:ln>
        </p:spPr>
      </p:pic>
    </p:spTree>
    <p:extLst>
      <p:ext uri="{BB962C8B-B14F-4D97-AF65-F5344CB8AC3E}">
        <p14:creationId xmlns:p14="http://schemas.microsoft.com/office/powerpoint/2010/main" val="3820535654"/>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Option 1">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9"/>
          <p:cNvSpPr>
            <a:spLocks noGrp="1"/>
          </p:cNvSpPr>
          <p:nvPr>
            <p:ph type="body" sz="quarter" idx="13"/>
          </p:nvPr>
        </p:nvSpPr>
        <p:spPr>
          <a:xfrm>
            <a:off x="2303005" y="3176571"/>
            <a:ext cx="5710916" cy="504858"/>
          </a:xfrm>
          <a:prstGeom prst="rect">
            <a:avLst/>
          </a:prstGeom>
        </p:spPr>
        <p:txBody>
          <a:bodyPr lIns="0" tIns="0" rIns="0" bIns="0">
            <a:no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Rectangle 6"/>
          <p:cNvSpPr/>
          <p:nvPr userDrawn="1"/>
        </p:nvSpPr>
        <p:spPr>
          <a:xfrm>
            <a:off x="1189511" y="2620370"/>
            <a:ext cx="1211968" cy="1392059"/>
          </a:xfrm>
          <a:prstGeom prst="rect">
            <a:avLst/>
          </a:prstGeom>
          <a:blipFill dpi="0" rotWithShape="1">
            <a:blip r:embed="rId3"/>
            <a:srcRect/>
            <a:stretch>
              <a:fillRect l="6" t="-1" r="-1" b="-147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064480" y="3970521"/>
            <a:ext cx="6949440" cy="83816"/>
          </a:xfrm>
          <a:prstGeom prst="rect">
            <a:avLst/>
          </a:prstGeom>
          <a:solidFill>
            <a:srgbClr val="931A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4004833847"/>
      </p:ext>
    </p:extLst>
  </p:cSld>
  <p:clrMapOvr>
    <a:masterClrMapping/>
  </p:clrMapOvr>
  <p:extLst mod="1">
    <p:ext uri="{DCECCB84-F9BA-43D5-87BE-67443E8EF086}">
      <p15:sldGuideLst xmlns:p15="http://schemas.microsoft.com/office/powerpoint/2012/main">
        <p15:guide id="1" orient="horz" pos="2136" userDrawn="1">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qua Header">
    <p:spTree>
      <p:nvGrpSpPr>
        <p:cNvPr id="1" name=""/>
        <p:cNvGrpSpPr/>
        <p:nvPr/>
      </p:nvGrpSpPr>
      <p:grpSpPr>
        <a:xfrm>
          <a:off x="0" y="0"/>
          <a:ext cx="0" cy="0"/>
          <a:chOff x="0" y="0"/>
          <a:chExt cx="0" cy="0"/>
        </a:xfrm>
      </p:grpSpPr>
      <p:sp>
        <p:nvSpPr>
          <p:cNvPr id="8" name="Rectangle 7"/>
          <p:cNvSpPr/>
          <p:nvPr/>
        </p:nvSpPr>
        <p:spPr>
          <a:xfrm>
            <a:off x="0" y="-2"/>
            <a:ext cx="9144000" cy="822960"/>
          </a:xfrm>
          <a:prstGeom prst="rect">
            <a:avLst/>
          </a:prstGeom>
          <a:solidFill>
            <a:schemeClr val="accent5"/>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172515" y="203817"/>
            <a:ext cx="8768132"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Text Placeholder 3"/>
          <p:cNvSpPr>
            <a:spLocks noGrp="1"/>
          </p:cNvSpPr>
          <p:nvPr>
            <p:ph type="body" sz="quarter" idx="15"/>
          </p:nvPr>
        </p:nvSpPr>
        <p:spPr>
          <a:xfrm>
            <a:off x="1419851" y="6499276"/>
            <a:ext cx="7203646" cy="172328"/>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pPr/>
              <a:t>‹#›</a:t>
            </a:fld>
            <a:endParaRPr lang="en-US" dirty="0"/>
          </a:p>
        </p:txBody>
      </p:sp>
      <p:sp>
        <p:nvSpPr>
          <p:cNvPr id="12" name="Text Placeholder 13"/>
          <p:cNvSpPr>
            <a:spLocks noGrp="1"/>
          </p:cNvSpPr>
          <p:nvPr>
            <p:ph type="body" sz="quarter" idx="14"/>
          </p:nvPr>
        </p:nvSpPr>
        <p:spPr>
          <a:xfrm>
            <a:off x="200651" y="958048"/>
            <a:ext cx="8710612"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Tree>
    <p:extLst>
      <p:ext uri="{BB962C8B-B14F-4D97-AF65-F5344CB8AC3E}">
        <p14:creationId xmlns:p14="http://schemas.microsoft.com/office/powerpoint/2010/main" val="3652121219"/>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Green Header">
    <p:spTree>
      <p:nvGrpSpPr>
        <p:cNvPr id="1" name=""/>
        <p:cNvGrpSpPr/>
        <p:nvPr/>
      </p:nvGrpSpPr>
      <p:grpSpPr>
        <a:xfrm>
          <a:off x="0" y="0"/>
          <a:ext cx="0" cy="0"/>
          <a:chOff x="0" y="0"/>
          <a:chExt cx="0" cy="0"/>
        </a:xfrm>
      </p:grpSpPr>
      <p:sp>
        <p:nvSpPr>
          <p:cNvPr id="8" name="Rectangle 7"/>
          <p:cNvSpPr/>
          <p:nvPr/>
        </p:nvSpPr>
        <p:spPr>
          <a:xfrm>
            <a:off x="0" y="-2"/>
            <a:ext cx="9144000" cy="822960"/>
          </a:xfrm>
          <a:prstGeom prst="rect">
            <a:avLst/>
          </a:prstGeom>
          <a:solidFill>
            <a:srgbClr val="00997C"/>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172515" y="203817"/>
            <a:ext cx="8768132"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Text Placeholder 3"/>
          <p:cNvSpPr>
            <a:spLocks noGrp="1"/>
          </p:cNvSpPr>
          <p:nvPr>
            <p:ph type="body" sz="quarter" idx="15"/>
          </p:nvPr>
        </p:nvSpPr>
        <p:spPr>
          <a:xfrm>
            <a:off x="1419851" y="6499276"/>
            <a:ext cx="7203646" cy="172328"/>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pPr/>
              <a:t>‹#›</a:t>
            </a:fld>
            <a:endParaRPr lang="en-US" dirty="0"/>
          </a:p>
        </p:txBody>
      </p:sp>
      <p:sp>
        <p:nvSpPr>
          <p:cNvPr id="12" name="Text Placeholder 13"/>
          <p:cNvSpPr>
            <a:spLocks noGrp="1"/>
          </p:cNvSpPr>
          <p:nvPr>
            <p:ph type="body" sz="quarter" idx="14"/>
          </p:nvPr>
        </p:nvSpPr>
        <p:spPr>
          <a:xfrm>
            <a:off x="200651" y="958048"/>
            <a:ext cx="8710612"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Tree>
    <p:extLst>
      <p:ext uri="{BB962C8B-B14F-4D97-AF65-F5344CB8AC3E}">
        <p14:creationId xmlns:p14="http://schemas.microsoft.com/office/powerpoint/2010/main" val="1636169786"/>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Orange Header">
    <p:spTree>
      <p:nvGrpSpPr>
        <p:cNvPr id="1" name=""/>
        <p:cNvGrpSpPr/>
        <p:nvPr/>
      </p:nvGrpSpPr>
      <p:grpSpPr>
        <a:xfrm>
          <a:off x="0" y="0"/>
          <a:ext cx="0" cy="0"/>
          <a:chOff x="0" y="0"/>
          <a:chExt cx="0" cy="0"/>
        </a:xfrm>
      </p:grpSpPr>
      <p:sp>
        <p:nvSpPr>
          <p:cNvPr id="8" name="Rectangle 7"/>
          <p:cNvSpPr/>
          <p:nvPr/>
        </p:nvSpPr>
        <p:spPr>
          <a:xfrm>
            <a:off x="0" y="-2"/>
            <a:ext cx="9144000" cy="822960"/>
          </a:xfrm>
          <a:prstGeom prst="rect">
            <a:avLst/>
          </a:prstGeom>
          <a:solidFill>
            <a:schemeClr val="accent4"/>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172515" y="203817"/>
            <a:ext cx="8768132" cy="456949"/>
          </a:xfrm>
          <a:prstGeom prst="rect">
            <a:avLst/>
          </a:prstGeom>
        </p:spPr>
        <p:txBody>
          <a:bodyPr lIns="0" tIns="0" rIns="0" bIns="0">
            <a:norm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Text Placeholder 3"/>
          <p:cNvSpPr>
            <a:spLocks noGrp="1"/>
          </p:cNvSpPr>
          <p:nvPr>
            <p:ph type="body" sz="quarter" idx="15"/>
          </p:nvPr>
        </p:nvSpPr>
        <p:spPr>
          <a:xfrm>
            <a:off x="1419851" y="6499276"/>
            <a:ext cx="7203646" cy="172328"/>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pPr/>
              <a:t>‹#›</a:t>
            </a:fld>
            <a:endParaRPr lang="en-US" dirty="0"/>
          </a:p>
        </p:txBody>
      </p:sp>
      <p:sp>
        <p:nvSpPr>
          <p:cNvPr id="12" name="Text Placeholder 13"/>
          <p:cNvSpPr>
            <a:spLocks noGrp="1"/>
          </p:cNvSpPr>
          <p:nvPr>
            <p:ph type="body" sz="quarter" idx="14"/>
          </p:nvPr>
        </p:nvSpPr>
        <p:spPr>
          <a:xfrm>
            <a:off x="200651" y="958048"/>
            <a:ext cx="8710612"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Tree>
    <p:extLst>
      <p:ext uri="{BB962C8B-B14F-4D97-AF65-F5344CB8AC3E}">
        <p14:creationId xmlns:p14="http://schemas.microsoft.com/office/powerpoint/2010/main" val="4063561052"/>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imple Blue Line">
    <p:spTree>
      <p:nvGrpSpPr>
        <p:cNvPr id="1" name=""/>
        <p:cNvGrpSpPr/>
        <p:nvPr/>
      </p:nvGrpSpPr>
      <p:grpSpPr>
        <a:xfrm>
          <a:off x="0" y="0"/>
          <a:ext cx="0" cy="0"/>
          <a:chOff x="0" y="0"/>
          <a:chExt cx="0" cy="0"/>
        </a:xfrm>
      </p:grpSpPr>
      <p:sp>
        <p:nvSpPr>
          <p:cNvPr id="14" name="Rectangle 13"/>
          <p:cNvSpPr/>
          <p:nvPr/>
        </p:nvSpPr>
        <p:spPr>
          <a:xfrm>
            <a:off x="-1" y="755768"/>
            <a:ext cx="9144000" cy="45719"/>
          </a:xfrm>
          <a:prstGeom prst="rect">
            <a:avLst/>
          </a:prstGeom>
          <a:solidFill>
            <a:srgbClr val="224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172515" y="230827"/>
            <a:ext cx="8768132" cy="456949"/>
          </a:xfrm>
          <a:prstGeom prst="rect">
            <a:avLst/>
          </a:prstGeom>
        </p:spPr>
        <p:txBody>
          <a:bodyPr lIns="0" tIns="0" rIns="0" bIns="0">
            <a:spAutoFit/>
          </a:bodyPr>
          <a:lstStyle>
            <a:lvl1pPr marL="0" indent="0">
              <a:buFontTx/>
              <a:buNone/>
              <a:defRPr sz="3200">
                <a:solidFill>
                  <a:schemeClr val="bg2">
                    <a:lumMod val="2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6" name="Text Placeholder 13"/>
          <p:cNvSpPr>
            <a:spLocks noGrp="1"/>
          </p:cNvSpPr>
          <p:nvPr>
            <p:ph type="body" sz="quarter" idx="14"/>
          </p:nvPr>
        </p:nvSpPr>
        <p:spPr>
          <a:xfrm>
            <a:off x="200651" y="903456"/>
            <a:ext cx="8710612"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17" name="Text Placeholder 3"/>
          <p:cNvSpPr>
            <a:spLocks noGrp="1"/>
          </p:cNvSpPr>
          <p:nvPr>
            <p:ph type="body" sz="quarter" idx="15"/>
          </p:nvPr>
        </p:nvSpPr>
        <p:spPr>
          <a:xfrm>
            <a:off x="1419851" y="6499276"/>
            <a:ext cx="7203646" cy="172328"/>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8"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818890551"/>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
        <p:nvSpPr>
          <p:cNvPr id="9" name="Text Placeholder 9"/>
          <p:cNvSpPr>
            <a:spLocks noGrp="1"/>
          </p:cNvSpPr>
          <p:nvPr>
            <p:ph type="body" sz="quarter" idx="13"/>
          </p:nvPr>
        </p:nvSpPr>
        <p:spPr>
          <a:xfrm>
            <a:off x="172515" y="230827"/>
            <a:ext cx="8768132" cy="456949"/>
          </a:xfrm>
          <a:prstGeom prst="rect">
            <a:avLst/>
          </a:prstGeom>
        </p:spPr>
        <p:txBody>
          <a:bodyPr lIns="0" tIns="0" rIns="0" bIns="0">
            <a:spAutoFit/>
          </a:bodyPr>
          <a:lstStyle>
            <a:lvl1pPr marL="0" indent="0">
              <a:buFontTx/>
              <a:buNone/>
              <a:defRPr sz="3200">
                <a:solidFill>
                  <a:schemeClr val="bg2">
                    <a:lumMod val="2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6" name="Text Placeholder 13"/>
          <p:cNvSpPr>
            <a:spLocks noGrp="1"/>
          </p:cNvSpPr>
          <p:nvPr>
            <p:ph type="body" sz="quarter" idx="14"/>
          </p:nvPr>
        </p:nvSpPr>
        <p:spPr>
          <a:xfrm>
            <a:off x="200651" y="903456"/>
            <a:ext cx="8710612"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17" name="Text Placeholder 3"/>
          <p:cNvSpPr>
            <a:spLocks noGrp="1"/>
          </p:cNvSpPr>
          <p:nvPr>
            <p:ph type="body" sz="quarter" idx="15"/>
          </p:nvPr>
        </p:nvSpPr>
        <p:spPr>
          <a:xfrm>
            <a:off x="1419851" y="6499276"/>
            <a:ext cx="7203646" cy="172328"/>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8"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309503006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pt-BR"/>
              <a:t>Clique para editar o título mestre</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5" name="Espaço Reservado para Rodapé 4"/>
          <p:cNvSpPr>
            <a:spLocks noGrp="1"/>
          </p:cNvSpPr>
          <p:nvPr>
            <p:ph type="ftr" sz="quarter" idx="11"/>
          </p:nvPr>
        </p:nvSpPr>
        <p:spPr/>
        <p:txBody>
          <a:bodyPr/>
          <a:lstStyle/>
          <a:p>
            <a:endParaRPr lang="en-US" dirty="0"/>
          </a:p>
        </p:txBody>
      </p:sp>
      <p:sp>
        <p:nvSpPr>
          <p:cNvPr id="6" name="Espaço Reservado para Número de Slide 5"/>
          <p:cNvSpPr>
            <a:spLocks noGrp="1"/>
          </p:cNvSpPr>
          <p:nvPr>
            <p:ph type="sldNum" sz="quarter" idx="12"/>
          </p:nvPr>
        </p:nvSpPr>
        <p:spPr/>
        <p:txBody>
          <a:body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3720793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5" name="Espaço Reservado para Rodapé 4"/>
          <p:cNvSpPr>
            <a:spLocks noGrp="1"/>
          </p:cNvSpPr>
          <p:nvPr>
            <p:ph type="ftr" sz="quarter" idx="11"/>
          </p:nvPr>
        </p:nvSpPr>
        <p:spPr/>
        <p:txBody>
          <a:bodyPr/>
          <a:lstStyle/>
          <a:p>
            <a:endParaRPr lang="en-US" dirty="0"/>
          </a:p>
        </p:txBody>
      </p:sp>
      <p:sp>
        <p:nvSpPr>
          <p:cNvPr id="6" name="Espaço Reservado para Número de Slide 5"/>
          <p:cNvSpPr>
            <a:spLocks noGrp="1"/>
          </p:cNvSpPr>
          <p:nvPr>
            <p:ph type="sldNum" sz="quarter" idx="12"/>
          </p:nvPr>
        </p:nvSpPr>
        <p:spPr/>
        <p:txBody>
          <a:body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40128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pt-BR"/>
              <a:t>Clique para editar o título mestre</a:t>
            </a:r>
          </a:p>
        </p:txBody>
      </p:sp>
      <p:sp>
        <p:nvSpPr>
          <p:cNvPr id="3" name="Espaço Reservado para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5" name="Espaço Reservado para Rodapé 4"/>
          <p:cNvSpPr>
            <a:spLocks noGrp="1"/>
          </p:cNvSpPr>
          <p:nvPr>
            <p:ph type="ftr" sz="quarter" idx="11"/>
          </p:nvPr>
        </p:nvSpPr>
        <p:spPr/>
        <p:txBody>
          <a:bodyPr/>
          <a:lstStyle/>
          <a:p>
            <a:endParaRPr lang="en-US" dirty="0"/>
          </a:p>
        </p:txBody>
      </p:sp>
      <p:sp>
        <p:nvSpPr>
          <p:cNvPr id="6" name="Espaço Reservado para Número de Slide 5"/>
          <p:cNvSpPr>
            <a:spLocks noGrp="1"/>
          </p:cNvSpPr>
          <p:nvPr>
            <p:ph type="sldNum" sz="quarter" idx="12"/>
          </p:nvPr>
        </p:nvSpPr>
        <p:spPr/>
        <p:txBody>
          <a:body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361771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28650" y="1825625"/>
            <a:ext cx="38862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29150" y="1825625"/>
            <a:ext cx="38862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6" name="Espaço Reservado para Rodapé 5"/>
          <p:cNvSpPr>
            <a:spLocks noGrp="1"/>
          </p:cNvSpPr>
          <p:nvPr>
            <p:ph type="ftr" sz="quarter" idx="11"/>
          </p:nvPr>
        </p:nvSpPr>
        <p:spPr/>
        <p:txBody>
          <a:bodyPr/>
          <a:lstStyle/>
          <a:p>
            <a:endParaRPr lang="en-US" dirty="0"/>
          </a:p>
        </p:txBody>
      </p:sp>
      <p:sp>
        <p:nvSpPr>
          <p:cNvPr id="7" name="Espaço Reservado para Número de Slide 6"/>
          <p:cNvSpPr>
            <a:spLocks noGrp="1"/>
          </p:cNvSpPr>
          <p:nvPr>
            <p:ph type="sldNum" sz="quarter" idx="12"/>
          </p:nvPr>
        </p:nvSpPr>
        <p:spPr/>
        <p:txBody>
          <a:body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778031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range Section Break Globe">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425" r="8624" b="8872"/>
          <a:stretch/>
        </p:blipFill>
        <p:spPr>
          <a:xfrm>
            <a:off x="1973179" y="-32084"/>
            <a:ext cx="7138737" cy="6882063"/>
          </a:xfrm>
          <a:prstGeom prst="rect">
            <a:avLst/>
          </a:prstGeom>
          <a:noFill/>
          <a:ln>
            <a:noFill/>
          </a:ln>
        </p:spPr>
      </p:pic>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chemeClr val="bg1"/>
                </a:solidFill>
              </a:rPr>
              <a:pPr/>
              <a:t>‹#›</a:t>
            </a:fld>
            <a:endParaRPr lang="en-US" dirty="0">
              <a:solidFill>
                <a:schemeClr val="bg1"/>
              </a:solidFill>
            </a:endParaRPr>
          </a:p>
        </p:txBody>
      </p:sp>
      <p:sp>
        <p:nvSpPr>
          <p:cNvPr id="9" name="Text Placeholder 9"/>
          <p:cNvSpPr>
            <a:spLocks noGrp="1"/>
          </p:cNvSpPr>
          <p:nvPr>
            <p:ph type="body" sz="quarter" idx="13"/>
          </p:nvPr>
        </p:nvSpPr>
        <p:spPr>
          <a:xfrm>
            <a:off x="172515" y="2705443"/>
            <a:ext cx="8768132"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789845588"/>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pt-BR"/>
              <a:t>Clique para editar o título mestre</a:t>
            </a:r>
          </a:p>
        </p:txBody>
      </p:sp>
      <p:sp>
        <p:nvSpPr>
          <p:cNvPr id="3" name="Espaço Reservado para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 texto mestre</a:t>
            </a:r>
          </a:p>
        </p:txBody>
      </p:sp>
      <p:sp>
        <p:nvSpPr>
          <p:cNvPr id="4" name="Espaço Reservado para Conteúdo 3"/>
          <p:cNvSpPr>
            <a:spLocks noGrp="1"/>
          </p:cNvSpPr>
          <p:nvPr>
            <p:ph sz="half" idx="2"/>
          </p:nvPr>
        </p:nvSpPr>
        <p:spPr>
          <a:xfrm>
            <a:off x="629842" y="2505075"/>
            <a:ext cx="3868340"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 texto mestre</a:t>
            </a:r>
          </a:p>
        </p:txBody>
      </p:sp>
      <p:sp>
        <p:nvSpPr>
          <p:cNvPr id="6" name="Espaço Reservado para Conteúdo 5"/>
          <p:cNvSpPr>
            <a:spLocks noGrp="1"/>
          </p:cNvSpPr>
          <p:nvPr>
            <p:ph sz="quarter" idx="4"/>
          </p:nvPr>
        </p:nvSpPr>
        <p:spPr>
          <a:xfrm>
            <a:off x="4629150" y="2505075"/>
            <a:ext cx="3887391"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8" name="Espaço Reservado para Rodapé 7"/>
          <p:cNvSpPr>
            <a:spLocks noGrp="1"/>
          </p:cNvSpPr>
          <p:nvPr>
            <p:ph type="ftr" sz="quarter" idx="11"/>
          </p:nvPr>
        </p:nvSpPr>
        <p:spPr/>
        <p:txBody>
          <a:bodyPr/>
          <a:lstStyle/>
          <a:p>
            <a:endParaRPr lang="en-US" dirty="0"/>
          </a:p>
        </p:txBody>
      </p:sp>
      <p:sp>
        <p:nvSpPr>
          <p:cNvPr id="9" name="Espaço Reservado para Número de Slide 8"/>
          <p:cNvSpPr>
            <a:spLocks noGrp="1"/>
          </p:cNvSpPr>
          <p:nvPr>
            <p:ph type="sldNum" sz="quarter" idx="12"/>
          </p:nvPr>
        </p:nvSpPr>
        <p:spPr/>
        <p:txBody>
          <a:body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1610877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4" name="Espaço Reservado para Rodapé 3"/>
          <p:cNvSpPr>
            <a:spLocks noGrp="1"/>
          </p:cNvSpPr>
          <p:nvPr>
            <p:ph type="ftr" sz="quarter" idx="11"/>
          </p:nvPr>
        </p:nvSpPr>
        <p:spPr/>
        <p:txBody>
          <a:bodyPr/>
          <a:lstStyle/>
          <a:p>
            <a:endParaRPr lang="en-US" dirty="0"/>
          </a:p>
        </p:txBody>
      </p:sp>
      <p:sp>
        <p:nvSpPr>
          <p:cNvPr id="5" name="Espaço Reservado para Número de Slide 4"/>
          <p:cNvSpPr>
            <a:spLocks noGrp="1"/>
          </p:cNvSpPr>
          <p:nvPr>
            <p:ph type="sldNum" sz="quarter" idx="12"/>
          </p:nvPr>
        </p:nvSpPr>
        <p:spPr/>
        <p:txBody>
          <a:body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3397725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3" name="Espaço Reservado para Rodapé 2"/>
          <p:cNvSpPr>
            <a:spLocks noGrp="1"/>
          </p:cNvSpPr>
          <p:nvPr>
            <p:ph type="ftr" sz="quarter" idx="11"/>
          </p:nvPr>
        </p:nvSpPr>
        <p:spPr/>
        <p:txBody>
          <a:bodyPr/>
          <a:lstStyle/>
          <a:p>
            <a:endParaRPr lang="en-US" dirty="0"/>
          </a:p>
        </p:txBody>
      </p:sp>
      <p:sp>
        <p:nvSpPr>
          <p:cNvPr id="4" name="Espaço Reservado para Número de Slide 3"/>
          <p:cNvSpPr>
            <a:spLocks noGrp="1"/>
          </p:cNvSpPr>
          <p:nvPr>
            <p:ph type="sldNum" sz="quarter" idx="12"/>
          </p:nvPr>
        </p:nvSpPr>
        <p:spPr/>
        <p:txBody>
          <a:body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910294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Conteú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6" name="Espaço Reservado para Rodapé 5"/>
          <p:cNvSpPr>
            <a:spLocks noGrp="1"/>
          </p:cNvSpPr>
          <p:nvPr>
            <p:ph type="ftr" sz="quarter" idx="11"/>
          </p:nvPr>
        </p:nvSpPr>
        <p:spPr/>
        <p:txBody>
          <a:bodyPr/>
          <a:lstStyle/>
          <a:p>
            <a:endParaRPr lang="en-US" dirty="0"/>
          </a:p>
        </p:txBody>
      </p:sp>
      <p:sp>
        <p:nvSpPr>
          <p:cNvPr id="7" name="Espaço Reservado para Número de Slide 6"/>
          <p:cNvSpPr>
            <a:spLocks noGrp="1"/>
          </p:cNvSpPr>
          <p:nvPr>
            <p:ph type="sldNum" sz="quarter" idx="12"/>
          </p:nvPr>
        </p:nvSpPr>
        <p:spPr/>
        <p:txBody>
          <a:body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31793084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Imagem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6" name="Espaço Reservado para Rodapé 5"/>
          <p:cNvSpPr>
            <a:spLocks noGrp="1"/>
          </p:cNvSpPr>
          <p:nvPr>
            <p:ph type="ftr" sz="quarter" idx="11"/>
          </p:nvPr>
        </p:nvSpPr>
        <p:spPr/>
        <p:txBody>
          <a:bodyPr/>
          <a:lstStyle/>
          <a:p>
            <a:endParaRPr lang="en-US" dirty="0"/>
          </a:p>
        </p:txBody>
      </p:sp>
      <p:sp>
        <p:nvSpPr>
          <p:cNvPr id="7" name="Espaço Reservado para Número de Slide 6"/>
          <p:cNvSpPr>
            <a:spLocks noGrp="1"/>
          </p:cNvSpPr>
          <p:nvPr>
            <p:ph type="sldNum" sz="quarter" idx="12"/>
          </p:nvPr>
        </p:nvSpPr>
        <p:spPr/>
        <p:txBody>
          <a:body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2956099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5" name="Espaço Reservado para Rodapé 4"/>
          <p:cNvSpPr>
            <a:spLocks noGrp="1"/>
          </p:cNvSpPr>
          <p:nvPr>
            <p:ph type="ftr" sz="quarter" idx="11"/>
          </p:nvPr>
        </p:nvSpPr>
        <p:spPr/>
        <p:txBody>
          <a:bodyPr/>
          <a:lstStyle/>
          <a:p>
            <a:endParaRPr lang="en-US" dirty="0"/>
          </a:p>
        </p:txBody>
      </p:sp>
      <p:sp>
        <p:nvSpPr>
          <p:cNvPr id="6" name="Espaço Reservado para Número de Slide 5"/>
          <p:cNvSpPr>
            <a:spLocks noGrp="1"/>
          </p:cNvSpPr>
          <p:nvPr>
            <p:ph type="sldNum" sz="quarter" idx="12"/>
          </p:nvPr>
        </p:nvSpPr>
        <p:spPr/>
        <p:txBody>
          <a:body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31118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28650" y="365125"/>
            <a:ext cx="5800725"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5" name="Espaço Reservado para Rodapé 4"/>
          <p:cNvSpPr>
            <a:spLocks noGrp="1"/>
          </p:cNvSpPr>
          <p:nvPr>
            <p:ph type="ftr" sz="quarter" idx="11"/>
          </p:nvPr>
        </p:nvSpPr>
        <p:spPr/>
        <p:txBody>
          <a:bodyPr/>
          <a:lstStyle/>
          <a:p>
            <a:endParaRPr lang="en-US" dirty="0"/>
          </a:p>
        </p:txBody>
      </p:sp>
      <p:sp>
        <p:nvSpPr>
          <p:cNvPr id="6" name="Espaço Reservado para Número de Slide 5"/>
          <p:cNvSpPr>
            <a:spLocks noGrp="1"/>
          </p:cNvSpPr>
          <p:nvPr>
            <p:ph type="sldNum" sz="quarter" idx="12"/>
          </p:nvPr>
        </p:nvSpPr>
        <p:spPr/>
        <p:txBody>
          <a:body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7101836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Dark Blue Header">
    <p:spTree>
      <p:nvGrpSpPr>
        <p:cNvPr id="1" name=""/>
        <p:cNvGrpSpPr/>
        <p:nvPr/>
      </p:nvGrpSpPr>
      <p:grpSpPr>
        <a:xfrm>
          <a:off x="0" y="0"/>
          <a:ext cx="0" cy="0"/>
          <a:chOff x="0" y="0"/>
          <a:chExt cx="0" cy="0"/>
        </a:xfrm>
      </p:grpSpPr>
      <p:sp>
        <p:nvSpPr>
          <p:cNvPr id="8" name="Rectangle 7"/>
          <p:cNvSpPr/>
          <p:nvPr/>
        </p:nvSpPr>
        <p:spPr>
          <a:xfrm>
            <a:off x="0" y="-2"/>
            <a:ext cx="9144000" cy="822960"/>
          </a:xfrm>
          <a:prstGeom prst="rect">
            <a:avLst/>
          </a:prstGeom>
          <a:solidFill>
            <a:schemeClr val="tx2">
              <a:lumMod val="50000"/>
            </a:schemeClr>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172515" y="203817"/>
            <a:ext cx="8768132"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Text Placeholder 3"/>
          <p:cNvSpPr>
            <a:spLocks noGrp="1"/>
          </p:cNvSpPr>
          <p:nvPr>
            <p:ph type="body" sz="quarter" idx="15"/>
          </p:nvPr>
        </p:nvSpPr>
        <p:spPr>
          <a:xfrm>
            <a:off x="1419851" y="6499276"/>
            <a:ext cx="7203646" cy="172328"/>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pPr/>
              <a:t>‹#›</a:t>
            </a:fld>
            <a:endParaRPr lang="en-US" dirty="0"/>
          </a:p>
        </p:txBody>
      </p:sp>
      <p:sp>
        <p:nvSpPr>
          <p:cNvPr id="12" name="Text Placeholder 13"/>
          <p:cNvSpPr>
            <a:spLocks noGrp="1"/>
          </p:cNvSpPr>
          <p:nvPr>
            <p:ph type="body" sz="quarter" idx="14"/>
          </p:nvPr>
        </p:nvSpPr>
        <p:spPr>
          <a:xfrm>
            <a:off x="200651" y="958048"/>
            <a:ext cx="8710612"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Tree>
    <p:extLst>
      <p:ext uri="{BB962C8B-B14F-4D97-AF65-F5344CB8AC3E}">
        <p14:creationId xmlns:p14="http://schemas.microsoft.com/office/powerpoint/2010/main" val="3631400538"/>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 Section Break Globe">
    <p:bg>
      <p:bgPr>
        <a:solidFill>
          <a:srgbClr val="00997C"/>
        </a:solidFill>
        <a:effectLst/>
      </p:bgPr>
    </p:bg>
    <p:spTree>
      <p:nvGrpSpPr>
        <p:cNvPr id="1" name=""/>
        <p:cNvGrpSpPr/>
        <p:nvPr/>
      </p:nvGrpSpPr>
      <p:grpSpPr>
        <a:xfrm>
          <a:off x="0" y="0"/>
          <a:ext cx="0" cy="0"/>
          <a:chOff x="0" y="0"/>
          <a:chExt cx="0" cy="0"/>
        </a:xfrm>
      </p:grpSpPr>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chemeClr val="bg1"/>
                </a:solidFill>
              </a:rPr>
              <a:pPr/>
              <a:t>‹#›</a:t>
            </a:fld>
            <a:endParaRPr lang="en-US" dirty="0">
              <a:solidFill>
                <a:schemeClr val="bg1"/>
              </a:solidFill>
            </a:endParaRPr>
          </a:p>
        </p:txBody>
      </p:sp>
      <p:sp>
        <p:nvSpPr>
          <p:cNvPr id="9" name="Text Placeholder 9"/>
          <p:cNvSpPr>
            <a:spLocks noGrp="1"/>
          </p:cNvSpPr>
          <p:nvPr>
            <p:ph type="body" sz="quarter" idx="13"/>
          </p:nvPr>
        </p:nvSpPr>
        <p:spPr>
          <a:xfrm>
            <a:off x="172515" y="2705443"/>
            <a:ext cx="8768132"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p:cNvPicPr>
            <a:picLocks noChangeAspect="1"/>
          </p:cNvPicPr>
          <p:nvPr userDrawn="1"/>
        </p:nvPicPr>
        <p:blipFill rotWithShape="1">
          <a:blip r:embed="rId2">
            <a:duotone>
              <a:prstClr val="black"/>
              <a:srgbClr val="00997C">
                <a:tint val="45000"/>
                <a:satMod val="400000"/>
              </a:srgbClr>
            </a:duotone>
            <a:extLst>
              <a:ext uri="{28A0092B-C50C-407E-A947-70E740481C1C}">
                <a14:useLocalDpi xmlns:a14="http://schemas.microsoft.com/office/drawing/2010/main" val="0"/>
              </a:ext>
            </a:extLst>
          </a:blip>
          <a:srcRect t="409" r="9819" b="12047"/>
          <a:stretch/>
        </p:blipFill>
        <p:spPr>
          <a:xfrm>
            <a:off x="1925053" y="-16042"/>
            <a:ext cx="7218947" cy="6882063"/>
          </a:xfrm>
          <a:prstGeom prst="rect">
            <a:avLst/>
          </a:prstGeom>
          <a:noFill/>
          <a:ln>
            <a:noFill/>
          </a:ln>
        </p:spPr>
      </p:pic>
    </p:spTree>
    <p:extLst>
      <p:ext uri="{BB962C8B-B14F-4D97-AF65-F5344CB8AC3E}">
        <p14:creationId xmlns:p14="http://schemas.microsoft.com/office/powerpoint/2010/main" val="2695837758"/>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Ribbon Dark Red">
    <p:bg>
      <p:bgPr>
        <a:solidFill>
          <a:srgbClr val="A9272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3324" r="15227" b="19218"/>
          <a:stretch/>
        </p:blipFill>
        <p:spPr>
          <a:xfrm>
            <a:off x="5180636" y="0"/>
            <a:ext cx="3963364" cy="6857999"/>
          </a:xfrm>
          <a:prstGeom prst="rect">
            <a:avLst/>
          </a:prstGeom>
        </p:spPr>
      </p:pic>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chemeClr val="bg1"/>
                </a:solidFill>
              </a:rPr>
              <a:pPr/>
              <a:t>‹#›</a:t>
            </a:fld>
            <a:endParaRPr lang="en-US" dirty="0">
              <a:solidFill>
                <a:schemeClr val="bg1"/>
              </a:solidFill>
            </a:endParaRPr>
          </a:p>
        </p:txBody>
      </p:sp>
      <p:sp>
        <p:nvSpPr>
          <p:cNvPr id="9" name="Text Placeholder 9"/>
          <p:cNvSpPr>
            <a:spLocks noGrp="1"/>
          </p:cNvSpPr>
          <p:nvPr>
            <p:ph type="body" sz="quarter" idx="13"/>
          </p:nvPr>
        </p:nvSpPr>
        <p:spPr>
          <a:xfrm>
            <a:off x="172515" y="2705443"/>
            <a:ext cx="8768132"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755834386"/>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Dark Red Reversed">
    <p:bg>
      <p:bgPr>
        <a:solidFill>
          <a:srgbClr val="C32327"/>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3324" r="15227" b="19218"/>
          <a:stretch/>
        </p:blipFill>
        <p:spPr>
          <a:xfrm>
            <a:off x="5180636" y="0"/>
            <a:ext cx="3963364" cy="6857999"/>
          </a:xfrm>
          <a:prstGeom prst="rect">
            <a:avLst/>
          </a:prstGeom>
        </p:spPr>
      </p:pic>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chemeClr val="bg1"/>
                </a:solidFill>
              </a:rPr>
              <a:pPr/>
              <a:t>‹#›</a:t>
            </a:fld>
            <a:endParaRPr lang="en-US" dirty="0">
              <a:solidFill>
                <a:schemeClr val="bg1"/>
              </a:solidFill>
            </a:endParaRPr>
          </a:p>
        </p:txBody>
      </p:sp>
      <p:sp>
        <p:nvSpPr>
          <p:cNvPr id="9" name="Text Placeholder 9"/>
          <p:cNvSpPr>
            <a:spLocks noGrp="1"/>
          </p:cNvSpPr>
          <p:nvPr>
            <p:ph type="body" sz="quarter" idx="13"/>
          </p:nvPr>
        </p:nvSpPr>
        <p:spPr>
          <a:xfrm>
            <a:off x="172515" y="2705443"/>
            <a:ext cx="8768132"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361503561"/>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Ribbon Red">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6108" r="20264" b="17933"/>
          <a:stretch/>
        </p:blipFill>
        <p:spPr>
          <a:xfrm>
            <a:off x="4788569" y="-8021"/>
            <a:ext cx="4355431" cy="6882063"/>
          </a:xfrm>
          <a:prstGeom prst="rect">
            <a:avLst/>
          </a:prstGeom>
        </p:spPr>
      </p:pic>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chemeClr val="bg1"/>
                </a:solidFill>
              </a:rPr>
              <a:pPr/>
              <a:t>‹#›</a:t>
            </a:fld>
            <a:endParaRPr lang="en-US" dirty="0">
              <a:solidFill>
                <a:schemeClr val="bg1"/>
              </a:solidFill>
            </a:endParaRPr>
          </a:p>
        </p:txBody>
      </p:sp>
      <p:sp>
        <p:nvSpPr>
          <p:cNvPr id="9" name="Text Placeholder 9"/>
          <p:cNvSpPr>
            <a:spLocks noGrp="1"/>
          </p:cNvSpPr>
          <p:nvPr>
            <p:ph type="body" sz="quarter" idx="13"/>
          </p:nvPr>
        </p:nvSpPr>
        <p:spPr>
          <a:xfrm>
            <a:off x="172515" y="2705443"/>
            <a:ext cx="8768132"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979994303"/>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Break Ribbon Red">
    <p:bg>
      <p:bgPr>
        <a:solidFill>
          <a:srgbClr val="C5706F"/>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625" r="16276" b="18381"/>
          <a:stretch/>
        </p:blipFill>
        <p:spPr>
          <a:xfrm>
            <a:off x="5143501" y="-3008"/>
            <a:ext cx="3981450" cy="6877050"/>
          </a:xfrm>
          <a:prstGeom prst="rect">
            <a:avLst/>
          </a:prstGeom>
        </p:spPr>
      </p:pic>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chemeClr val="bg1"/>
                </a:solidFill>
              </a:rPr>
              <a:pPr/>
              <a:t>‹#›</a:t>
            </a:fld>
            <a:endParaRPr lang="en-US" dirty="0">
              <a:solidFill>
                <a:schemeClr val="bg1"/>
              </a:solidFill>
            </a:endParaRPr>
          </a:p>
        </p:txBody>
      </p:sp>
      <p:sp>
        <p:nvSpPr>
          <p:cNvPr id="9" name="Text Placeholder 9"/>
          <p:cNvSpPr>
            <a:spLocks noGrp="1"/>
          </p:cNvSpPr>
          <p:nvPr>
            <p:ph type="body" sz="quarter" idx="13"/>
          </p:nvPr>
        </p:nvSpPr>
        <p:spPr>
          <a:xfrm>
            <a:off x="172515" y="2705443"/>
            <a:ext cx="8768132"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231395133"/>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qua Section Break Globe">
    <p:bg>
      <p:bgPr>
        <a:solidFill>
          <a:schemeClr val="accent5"/>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409" r="9819" b="12047"/>
          <a:stretch/>
        </p:blipFill>
        <p:spPr>
          <a:xfrm>
            <a:off x="1925053" y="-16042"/>
            <a:ext cx="7218947" cy="6882063"/>
          </a:xfrm>
          <a:prstGeom prst="rect">
            <a:avLst/>
          </a:prstGeom>
          <a:noFill/>
          <a:ln>
            <a:noFill/>
          </a:ln>
        </p:spPr>
      </p:pic>
      <p:sp>
        <p:nvSpPr>
          <p:cNvPr id="11" name="Slide Number Placeholder 5"/>
          <p:cNvSpPr txBox="1">
            <a:spLocks/>
          </p:cNvSpPr>
          <p:nvPr userDrawn="1"/>
        </p:nvSpPr>
        <p:spPr>
          <a:xfrm>
            <a:off x="8566488" y="6398557"/>
            <a:ext cx="441231"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mtClean="0">
                <a:solidFill>
                  <a:schemeClr val="bg1"/>
                </a:solidFill>
              </a:rPr>
              <a:pPr/>
              <a:t>‹#›</a:t>
            </a:fld>
            <a:endParaRPr lang="en-US" dirty="0">
              <a:solidFill>
                <a:schemeClr val="bg1"/>
              </a:solidFill>
            </a:endParaRPr>
          </a:p>
        </p:txBody>
      </p:sp>
      <p:sp>
        <p:nvSpPr>
          <p:cNvPr id="9" name="Text Placeholder 9"/>
          <p:cNvSpPr>
            <a:spLocks noGrp="1"/>
          </p:cNvSpPr>
          <p:nvPr>
            <p:ph type="body" sz="quarter" idx="13"/>
          </p:nvPr>
        </p:nvSpPr>
        <p:spPr>
          <a:xfrm>
            <a:off x="172515" y="2705443"/>
            <a:ext cx="8768132"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914298923"/>
      </p:ext>
    </p:extLst>
  </p:cSld>
  <p:clrMapOvr>
    <a:masterClrMapping/>
  </p:clrMapOvr>
  <p:extLst mod="1">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879980" y="6356353"/>
            <a:ext cx="2057400" cy="365125"/>
          </a:xfrm>
          <a:prstGeom prst="rect">
            <a:avLst/>
          </a:prstGeom>
        </p:spPr>
        <p:txBody>
          <a:bodyPr vert="horz" lIns="91440" tIns="45720" rIns="91440" bIns="45720" rtlCol="0" anchor="ctr"/>
          <a:lstStyle>
            <a:lvl1pPr algn="r">
              <a:defRPr sz="900">
                <a:solidFill>
                  <a:schemeClr val="bg2">
                    <a:lumMod val="25000"/>
                  </a:schemeClr>
                </a:solidFill>
                <a:latin typeface="+mj-lt"/>
              </a:defRPr>
            </a:lvl1p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3643305096"/>
      </p:ext>
    </p:extLst>
  </p:cSld>
  <p:clrMap bg1="lt1" tx1="dk1" bg2="lt2" tx2="dk2" accent1="accent1" accent2="accent2" accent3="accent3" accent4="accent4" accent5="accent5" accent6="accent6" hlink="hlink" folHlink="folHlink"/>
  <p:sldLayoutIdLst>
    <p:sldLayoutId id="2147483719" r:id="rId1"/>
    <p:sldLayoutId id="2147483724" r:id="rId2"/>
    <p:sldLayoutId id="2147483720" r:id="rId3"/>
    <p:sldLayoutId id="2147483721" r:id="rId4"/>
    <p:sldLayoutId id="2147483733" r:id="rId5"/>
    <p:sldLayoutId id="2147483734" r:id="rId6"/>
    <p:sldLayoutId id="2147483727" r:id="rId7"/>
    <p:sldLayoutId id="2147483731" r:id="rId8"/>
    <p:sldLayoutId id="2147483728" r:id="rId9"/>
    <p:sldLayoutId id="2147483726" r:id="rId10"/>
    <p:sldLayoutId id="2147483797" r:id="rId11"/>
    <p:sldLayoutId id="2147483798" r:id="rId12"/>
    <p:sldLayoutId id="21474837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879980" y="6356353"/>
            <a:ext cx="2057400" cy="365125"/>
          </a:xfrm>
          <a:prstGeom prst="rect">
            <a:avLst/>
          </a:prstGeom>
        </p:spPr>
        <p:txBody>
          <a:bodyPr vert="horz" lIns="91440" tIns="45720" rIns="91440" bIns="45720" rtlCol="0" anchor="ctr"/>
          <a:lstStyle>
            <a:lvl1pPr algn="r">
              <a:defRPr sz="900">
                <a:solidFill>
                  <a:schemeClr val="bg2">
                    <a:lumMod val="25000"/>
                  </a:schemeClr>
                </a:solidFill>
                <a:latin typeface="+mj-lt"/>
              </a:defRPr>
            </a:lvl1p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4181651933"/>
      </p:ext>
    </p:extLst>
  </p:cSld>
  <p:clrMap bg1="lt1" tx1="dk1" bg2="lt2" tx2="dk2" accent1="accent1" accent2="accent2" accent3="accent3" accent4="accent4" accent5="accent5" accent6="accent6" hlink="hlink" folHlink="folHlink"/>
  <p:sldLayoutIdLst>
    <p:sldLayoutId id="2147483732" r:id="rId1"/>
    <p:sldLayoutId id="2147483705" r:id="rId2"/>
    <p:sldLayoutId id="2147483706" r:id="rId3"/>
    <p:sldLayoutId id="2147483794" r:id="rId4"/>
    <p:sldLayoutId id="2147483795" r:id="rId5"/>
    <p:sldLayoutId id="2147483796" r:id="rId6"/>
    <p:sldLayoutId id="2147483696" r:id="rId7"/>
    <p:sldLayoutId id="2147483686" r:id="rId8"/>
    <p:sldLayoutId id="2147483708" r:id="rId9"/>
    <p:sldLayoutId id="2147483681" r:id="rId10"/>
    <p:sldLayoutId id="2147483737"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A26473C-C258-43C9-BD1A-A1913A39F795}" type="datetimeFigureOut">
              <a:rPr lang="pt-BR" smtClean="0"/>
              <a:t>26/07/2018</a:t>
            </a:fld>
            <a:endParaRPr lang="pt-BR"/>
          </a:p>
        </p:txBody>
      </p:sp>
      <p:sp>
        <p:nvSpPr>
          <p:cNvPr id="5" name="Espaço Reservado para Rodapé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F23628F-A5FA-4BCB-A370-58EE698AF935}" type="slidenum">
              <a:rPr lang="en-US" smtClean="0"/>
              <a:pPr/>
              <a:t>‹#›</a:t>
            </a:fld>
            <a:endParaRPr lang="en-US" dirty="0"/>
          </a:p>
        </p:txBody>
      </p:sp>
    </p:spTree>
    <p:extLst>
      <p:ext uri="{BB962C8B-B14F-4D97-AF65-F5344CB8AC3E}">
        <p14:creationId xmlns:p14="http://schemas.microsoft.com/office/powerpoint/2010/main" val="397902123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7.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37.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7.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3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ahoraeagora.org/" TargetMode="External"/><Relationship Id="rId1" Type="http://schemas.openxmlformats.org/officeDocument/2006/relationships/slideLayout" Target="../slideLayouts/slideLayout37.xml"/><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3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48157" y="1024932"/>
            <a:ext cx="8695843" cy="3509963"/>
          </a:xfrm>
        </p:spPr>
        <p:txBody>
          <a:bodyPr>
            <a:noAutofit/>
          </a:bodyPr>
          <a:lstStyle/>
          <a:p>
            <a:r>
              <a:rPr lang="en-US" sz="3600" dirty="0">
                <a:latin typeface="+mn-lt"/>
              </a:rPr>
              <a:t>Self-testing, communication and </a:t>
            </a:r>
            <a:br>
              <a:rPr lang="en-US" sz="3600" dirty="0">
                <a:latin typeface="+mn-lt"/>
              </a:rPr>
            </a:br>
            <a:r>
              <a:rPr lang="en-US" sz="3600" dirty="0">
                <a:latin typeface="+mn-lt"/>
              </a:rPr>
              <a:t>information technology to promote HIV diagnosis among young gay and other men who have sex with men (MSM) in Brazil</a:t>
            </a:r>
            <a:r>
              <a:rPr lang="pt-BR" sz="3600" dirty="0">
                <a:latin typeface="+mn-lt"/>
              </a:rPr>
              <a:t/>
            </a:r>
            <a:br>
              <a:rPr lang="pt-BR" sz="3600" dirty="0">
                <a:latin typeface="+mn-lt"/>
              </a:rPr>
            </a:br>
            <a:endParaRPr lang="pt-BR" sz="3600" dirty="0">
              <a:latin typeface="+mn-lt"/>
            </a:endParaRPr>
          </a:p>
        </p:txBody>
      </p:sp>
      <p:sp>
        <p:nvSpPr>
          <p:cNvPr id="3" name="Subtítulo 2"/>
          <p:cNvSpPr>
            <a:spLocks noGrp="1"/>
          </p:cNvSpPr>
          <p:nvPr>
            <p:ph type="subTitle" idx="1"/>
          </p:nvPr>
        </p:nvSpPr>
        <p:spPr>
          <a:xfrm>
            <a:off x="938314" y="4873450"/>
            <a:ext cx="7341527" cy="1487357"/>
          </a:xfrm>
        </p:spPr>
        <p:txBody>
          <a:bodyPr>
            <a:normAutofit fontScale="92500" lnSpcReduction="10000"/>
          </a:bodyPr>
          <a:lstStyle/>
          <a:p>
            <a:r>
              <a:rPr lang="pt-BR" sz="2400" dirty="0" err="1"/>
              <a:t>Valdiléa</a:t>
            </a:r>
            <a:r>
              <a:rPr lang="pt-BR" sz="2400" dirty="0"/>
              <a:t> G. Veloso, MD, PhD</a:t>
            </a:r>
          </a:p>
          <a:p>
            <a:r>
              <a:rPr lang="pt-BR" sz="2400" dirty="0"/>
              <a:t>Evandro Chagas </a:t>
            </a:r>
            <a:r>
              <a:rPr lang="pt-BR" sz="2400" dirty="0" err="1"/>
              <a:t>National</a:t>
            </a:r>
            <a:r>
              <a:rPr lang="pt-BR" sz="2400" dirty="0"/>
              <a:t> </a:t>
            </a:r>
            <a:r>
              <a:rPr lang="pt-BR" sz="2400" dirty="0" err="1"/>
              <a:t>Institute</a:t>
            </a:r>
            <a:r>
              <a:rPr lang="pt-BR" sz="2400" dirty="0"/>
              <a:t> </a:t>
            </a:r>
            <a:r>
              <a:rPr lang="pt-BR" sz="2400" dirty="0" err="1"/>
              <a:t>of</a:t>
            </a:r>
            <a:r>
              <a:rPr lang="pt-BR" sz="2400" dirty="0"/>
              <a:t> </a:t>
            </a:r>
            <a:r>
              <a:rPr lang="pt-BR" sz="2400" dirty="0" err="1"/>
              <a:t>Infectious</a:t>
            </a:r>
            <a:r>
              <a:rPr lang="pt-BR" sz="2400" dirty="0"/>
              <a:t> </a:t>
            </a:r>
            <a:r>
              <a:rPr lang="pt-BR" sz="2400" dirty="0" err="1"/>
              <a:t>Diseases</a:t>
            </a:r>
            <a:endParaRPr lang="pt-BR" sz="2400" dirty="0"/>
          </a:p>
          <a:p>
            <a:r>
              <a:rPr lang="pt-BR" sz="2400" dirty="0"/>
              <a:t>Oswaldo Cruz </a:t>
            </a:r>
            <a:r>
              <a:rPr lang="pt-BR" sz="2400" dirty="0" smtClean="0"/>
              <a:t>Foundation – Brazil</a:t>
            </a:r>
          </a:p>
          <a:p>
            <a:r>
              <a:rPr lang="pt-BR" sz="2400" dirty="0" smtClean="0"/>
              <a:t>IAS 2018, Amsterdam</a:t>
            </a:r>
            <a:endParaRPr lang="pt-BR" sz="2400" dirty="0"/>
          </a:p>
          <a:p>
            <a:endParaRPr lang="pt-BR" dirty="0"/>
          </a:p>
        </p:txBody>
      </p:sp>
      <p:pic>
        <p:nvPicPr>
          <p:cNvPr id="4" name="Picture 7" descr="Castelo 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675" y="1"/>
            <a:ext cx="2686438" cy="176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5442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p:txBody>
          <a:bodyPr/>
          <a:lstStyle/>
          <a:p>
            <a:r>
              <a:rPr lang="pt-BR" dirty="0"/>
              <a:t>Communications </a:t>
            </a:r>
            <a:r>
              <a:rPr lang="pt-BR" dirty="0" err="1"/>
              <a:t>Plan</a:t>
            </a:r>
            <a:r>
              <a:rPr lang="pt-BR" dirty="0"/>
              <a:t> – </a:t>
            </a:r>
            <a:r>
              <a:rPr lang="pt-BR" dirty="0" err="1"/>
              <a:t>the</a:t>
            </a:r>
            <a:r>
              <a:rPr lang="pt-BR" dirty="0"/>
              <a:t> </a:t>
            </a:r>
            <a:r>
              <a:rPr lang="pt-BR" dirty="0" err="1"/>
              <a:t>cornerstone</a:t>
            </a:r>
            <a:endParaRPr lang="pt-BR" dirty="0"/>
          </a:p>
        </p:txBody>
      </p:sp>
      <p:pic>
        <p:nvPicPr>
          <p:cNvPr id="12" name="Picture 11" descr="06_PIN_AMOSTR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9664" y="2089750"/>
            <a:ext cx="2375543" cy="2375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0"/>
          <p:cNvSpPr txBox="1">
            <a:spLocks noChangeArrowheads="1"/>
          </p:cNvSpPr>
          <p:nvPr/>
        </p:nvSpPr>
        <p:spPr bwMode="auto">
          <a:xfrm>
            <a:off x="6594834" y="1705719"/>
            <a:ext cx="19273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Calibri" charset="0"/>
              </a:rPr>
              <a:t>Pins and buttons</a:t>
            </a:r>
          </a:p>
        </p:txBody>
      </p:sp>
      <p:pic>
        <p:nvPicPr>
          <p:cNvPr id="14" name="Imagem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92" y="983224"/>
            <a:ext cx="3025775" cy="356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Imagem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8607" y="2281596"/>
            <a:ext cx="2597150" cy="398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491654" y="1719340"/>
            <a:ext cx="184666" cy="369332"/>
          </a:xfrm>
          <a:prstGeom prst="rect">
            <a:avLst/>
          </a:prstGeom>
          <a:noFill/>
        </p:spPr>
        <p:txBody>
          <a:bodyPr wrap="none" rtlCol="0">
            <a:spAutoFit/>
          </a:bodyPr>
          <a:lstStyle/>
          <a:p>
            <a:endParaRPr lang="en-US" dirty="0"/>
          </a:p>
        </p:txBody>
      </p:sp>
      <p:sp>
        <p:nvSpPr>
          <p:cNvPr id="16" name="TextBox 8"/>
          <p:cNvSpPr txBox="1">
            <a:spLocks noChangeArrowheads="1"/>
          </p:cNvSpPr>
          <p:nvPr/>
        </p:nvSpPr>
        <p:spPr bwMode="auto">
          <a:xfrm>
            <a:off x="350057" y="4650215"/>
            <a:ext cx="2735044"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Calibri" charset="0"/>
              </a:rPr>
              <a:t>Card with location for</a:t>
            </a:r>
          </a:p>
          <a:p>
            <a:pPr eaLnBrk="1" hangingPunct="1"/>
            <a:r>
              <a:rPr lang="en-US" sz="2000" dirty="0">
                <a:latin typeface="Calibri" charset="0"/>
              </a:rPr>
              <a:t>confirmatory HIV testing</a:t>
            </a:r>
          </a:p>
          <a:p>
            <a:pPr eaLnBrk="1" hangingPunct="1"/>
            <a:endParaRPr lang="en-US" sz="2000" dirty="0">
              <a:latin typeface="Calibri" charset="0"/>
            </a:endParaRPr>
          </a:p>
        </p:txBody>
      </p:sp>
      <p:sp>
        <p:nvSpPr>
          <p:cNvPr id="17" name="TextBox 8"/>
          <p:cNvSpPr txBox="1">
            <a:spLocks noChangeArrowheads="1"/>
          </p:cNvSpPr>
          <p:nvPr/>
        </p:nvSpPr>
        <p:spPr bwMode="auto">
          <a:xfrm>
            <a:off x="6282595" y="5575843"/>
            <a:ext cx="117316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Calibri" charset="0"/>
              </a:rPr>
              <a:t>Banners</a:t>
            </a:r>
          </a:p>
          <a:p>
            <a:pPr eaLnBrk="1" hangingPunct="1"/>
            <a:endParaRPr lang="en-US" sz="2000" dirty="0">
              <a:latin typeface="Calibri" charset="0"/>
            </a:endParaRPr>
          </a:p>
        </p:txBody>
      </p:sp>
    </p:spTree>
    <p:extLst>
      <p:ext uri="{BB962C8B-B14F-4D97-AF65-F5344CB8AC3E}">
        <p14:creationId xmlns:p14="http://schemas.microsoft.com/office/powerpoint/2010/main" val="1379480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p:txBody>
          <a:bodyPr/>
          <a:lstStyle/>
          <a:p>
            <a:r>
              <a:rPr lang="pt-BR" dirty="0"/>
              <a:t>Communications </a:t>
            </a:r>
            <a:r>
              <a:rPr lang="pt-BR" dirty="0" err="1"/>
              <a:t>Plan</a:t>
            </a:r>
            <a:r>
              <a:rPr lang="pt-BR" dirty="0"/>
              <a:t> – </a:t>
            </a:r>
            <a:r>
              <a:rPr lang="pt-BR" dirty="0" err="1"/>
              <a:t>the</a:t>
            </a:r>
            <a:r>
              <a:rPr lang="pt-BR" dirty="0"/>
              <a:t> </a:t>
            </a:r>
            <a:r>
              <a:rPr lang="pt-BR" dirty="0" err="1"/>
              <a:t>cornerstone</a:t>
            </a:r>
            <a:endParaRPr lang="pt-BR" dirty="0"/>
          </a:p>
        </p:txBody>
      </p:sp>
      <p:sp>
        <p:nvSpPr>
          <p:cNvPr id="12" name="TextBox 6"/>
          <p:cNvSpPr txBox="1">
            <a:spLocks noChangeArrowheads="1"/>
          </p:cNvSpPr>
          <p:nvPr/>
        </p:nvSpPr>
        <p:spPr bwMode="auto">
          <a:xfrm>
            <a:off x="6159347" y="5440703"/>
            <a:ext cx="217083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Calibri" charset="0"/>
              </a:rPr>
              <a:t>Condom packaging</a:t>
            </a:r>
          </a:p>
        </p:txBody>
      </p:sp>
      <p:pic>
        <p:nvPicPr>
          <p:cNvPr id="13" name="Picture 1" descr="Captura de tela 2015-08-26 às 07.54.53.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6317" y="2140290"/>
            <a:ext cx="2238375"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Imagem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92" y="1578315"/>
            <a:ext cx="2514600" cy="354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Imagem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8730" y="1411627"/>
            <a:ext cx="2287587" cy="387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6"/>
          <p:cNvSpPr txBox="1">
            <a:spLocks noChangeArrowheads="1"/>
          </p:cNvSpPr>
          <p:nvPr/>
        </p:nvSpPr>
        <p:spPr bwMode="auto">
          <a:xfrm>
            <a:off x="4064967" y="5493090"/>
            <a:ext cx="12811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Calibri" charset="0"/>
              </a:rPr>
              <a:t>Cut out</a:t>
            </a:r>
          </a:p>
        </p:txBody>
      </p:sp>
      <p:sp>
        <p:nvSpPr>
          <p:cNvPr id="17" name="TextBox 6"/>
          <p:cNvSpPr txBox="1">
            <a:spLocks noChangeArrowheads="1"/>
          </p:cNvSpPr>
          <p:nvPr/>
        </p:nvSpPr>
        <p:spPr bwMode="auto">
          <a:xfrm>
            <a:off x="607392" y="5491502"/>
            <a:ext cx="25527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Calibri" charset="0"/>
              </a:rPr>
              <a:t>Frame Instagram </a:t>
            </a:r>
          </a:p>
        </p:txBody>
      </p:sp>
    </p:spTree>
    <p:extLst>
      <p:ext uri="{BB962C8B-B14F-4D97-AF65-F5344CB8AC3E}">
        <p14:creationId xmlns:p14="http://schemas.microsoft.com/office/powerpoint/2010/main" val="623967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p:txBody>
          <a:bodyPr/>
          <a:lstStyle/>
          <a:p>
            <a:r>
              <a:rPr lang="pt-BR" dirty="0"/>
              <a:t>Communications </a:t>
            </a:r>
            <a:r>
              <a:rPr lang="pt-BR" dirty="0" err="1"/>
              <a:t>Plan</a:t>
            </a:r>
            <a:r>
              <a:rPr lang="pt-BR" dirty="0"/>
              <a:t> – </a:t>
            </a:r>
            <a:r>
              <a:rPr lang="pt-BR" dirty="0" err="1"/>
              <a:t>the</a:t>
            </a:r>
            <a:r>
              <a:rPr lang="pt-BR" dirty="0"/>
              <a:t> </a:t>
            </a:r>
            <a:r>
              <a:rPr lang="pt-BR" dirty="0" err="1"/>
              <a:t>cornerstone</a:t>
            </a:r>
            <a:endParaRPr lang="pt-BR" dirty="0"/>
          </a:p>
        </p:txBody>
      </p:sp>
      <p:sp>
        <p:nvSpPr>
          <p:cNvPr id="5" name="TextBox 1"/>
          <p:cNvSpPr txBox="1">
            <a:spLocks noChangeArrowheads="1"/>
          </p:cNvSpPr>
          <p:nvPr/>
        </p:nvSpPr>
        <p:spPr bwMode="auto">
          <a:xfrm>
            <a:off x="1090888" y="1046504"/>
            <a:ext cx="126149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latin typeface="Calibri" charset="0"/>
              </a:rPr>
              <a:t>Post cards</a:t>
            </a:r>
          </a:p>
          <a:p>
            <a:pPr eaLnBrk="1" hangingPunct="1"/>
            <a:endParaRPr lang="en-US" sz="2000" b="1" dirty="0">
              <a:latin typeface="Calibri" charset="0"/>
            </a:endParaRPr>
          </a:p>
        </p:txBody>
      </p:sp>
      <p:pic>
        <p:nvPicPr>
          <p:cNvPr id="6" name="Picture 3" descr="POST_REDES_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888" y="1830590"/>
            <a:ext cx="2101850" cy="209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POST_REDES_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6425" y="1830590"/>
            <a:ext cx="2097088" cy="208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5" descr="POST_REDES_3.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7363" y="1835352"/>
            <a:ext cx="2097087" cy="208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6" descr="POST_REDES.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888" y="4076902"/>
            <a:ext cx="2101850" cy="209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7" descr="POST_REDES_4.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7363" y="4080077"/>
            <a:ext cx="2097087" cy="209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8" descr="POST_REDES_5.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6425" y="4080077"/>
            <a:ext cx="2097088" cy="209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70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p:txBody>
          <a:bodyPr/>
          <a:lstStyle/>
          <a:p>
            <a:r>
              <a:rPr lang="pt-BR" dirty="0"/>
              <a:t>Communications </a:t>
            </a:r>
            <a:r>
              <a:rPr lang="pt-BR" dirty="0" err="1"/>
              <a:t>Plan</a:t>
            </a:r>
            <a:r>
              <a:rPr lang="pt-BR" dirty="0"/>
              <a:t> – </a:t>
            </a:r>
            <a:r>
              <a:rPr lang="pt-BR" dirty="0" err="1"/>
              <a:t>the</a:t>
            </a:r>
            <a:r>
              <a:rPr lang="pt-BR" dirty="0"/>
              <a:t> </a:t>
            </a:r>
            <a:r>
              <a:rPr lang="pt-BR" dirty="0" err="1"/>
              <a:t>cornerstone</a:t>
            </a:r>
            <a:endParaRPr lang="pt-BR" dirty="0"/>
          </a:p>
        </p:txBody>
      </p:sp>
      <p:sp>
        <p:nvSpPr>
          <p:cNvPr id="12" name="TextBox 1"/>
          <p:cNvSpPr txBox="1">
            <a:spLocks noChangeArrowheads="1"/>
          </p:cNvSpPr>
          <p:nvPr/>
        </p:nvSpPr>
        <p:spPr bwMode="auto">
          <a:xfrm>
            <a:off x="963627" y="1757362"/>
            <a:ext cx="182101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latin typeface="Calibri" charset="0"/>
              </a:rPr>
              <a:t>Valentine's Day</a:t>
            </a:r>
          </a:p>
          <a:p>
            <a:pPr eaLnBrk="1" hangingPunct="1"/>
            <a:endParaRPr lang="en-US" sz="2000" b="1" dirty="0">
              <a:latin typeface="Calibri" charset="0"/>
            </a:endParaRPr>
          </a:p>
        </p:txBody>
      </p:sp>
      <p:sp>
        <p:nvSpPr>
          <p:cNvPr id="13" name="TextBox 2"/>
          <p:cNvSpPr txBox="1">
            <a:spLocks noChangeArrowheads="1"/>
          </p:cNvSpPr>
          <p:nvPr/>
        </p:nvSpPr>
        <p:spPr bwMode="auto">
          <a:xfrm>
            <a:off x="963627" y="885825"/>
            <a:ext cx="484863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solidFill>
                  <a:srgbClr val="000090"/>
                </a:solidFill>
                <a:latin typeface="Calibri" charset="0"/>
              </a:rPr>
              <a:t>Campaigns on special dates</a:t>
            </a:r>
          </a:p>
        </p:txBody>
      </p:sp>
      <p:pic>
        <p:nvPicPr>
          <p:cNvPr id="14" name="Imagem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627" y="4802525"/>
            <a:ext cx="3390900" cy="197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Imagem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0811" y="4848995"/>
            <a:ext cx="2768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 descr="Captura de tela 2015-08-26 às 08.12.5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3627" y="2279650"/>
            <a:ext cx="3390900" cy="229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 descr="Captura de tela 2015-08-26 às 08.13.5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2027" y="2279650"/>
            <a:ext cx="3452813" cy="231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403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p:txBody>
          <a:bodyPr/>
          <a:lstStyle/>
          <a:p>
            <a:r>
              <a:rPr lang="pt-BR" dirty="0"/>
              <a:t>Communications </a:t>
            </a:r>
            <a:r>
              <a:rPr lang="pt-BR" dirty="0" err="1"/>
              <a:t>Plan</a:t>
            </a:r>
            <a:r>
              <a:rPr lang="pt-BR" dirty="0"/>
              <a:t> – </a:t>
            </a:r>
            <a:r>
              <a:rPr lang="pt-BR" dirty="0" err="1"/>
              <a:t>the</a:t>
            </a:r>
            <a:r>
              <a:rPr lang="pt-BR" dirty="0"/>
              <a:t> </a:t>
            </a:r>
            <a:r>
              <a:rPr lang="pt-BR" dirty="0" err="1"/>
              <a:t>cornerstone</a:t>
            </a:r>
            <a:endParaRPr lang="pt-BR" dirty="0"/>
          </a:p>
        </p:txBody>
      </p:sp>
      <p:sp>
        <p:nvSpPr>
          <p:cNvPr id="12" name="TextBox 1"/>
          <p:cNvSpPr txBox="1">
            <a:spLocks noChangeArrowheads="1"/>
          </p:cNvSpPr>
          <p:nvPr/>
        </p:nvSpPr>
        <p:spPr bwMode="auto">
          <a:xfrm>
            <a:off x="770380" y="1069975"/>
            <a:ext cx="47386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solidFill>
                  <a:srgbClr val="000090"/>
                </a:solidFill>
                <a:latin typeface="Calibri" charset="0"/>
                <a:ea typeface="MS PGothic" charset="0"/>
                <a:cs typeface="MS PGothic" charset="0"/>
              </a:rPr>
              <a:t>Videos in social media [17]</a:t>
            </a:r>
          </a:p>
        </p:txBody>
      </p:sp>
      <p:pic>
        <p:nvPicPr>
          <p:cNvPr id="13" name="Picture 3" descr="Captura de tela 2017-03-14 às 12.04.5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1992" y="1971675"/>
            <a:ext cx="2565400" cy="212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 descr="Captura de tela 2017-03-14 às 12.06.5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6430" y="1971675"/>
            <a:ext cx="2641600" cy="222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6" descr="Captura de tela 2017-03-14 às 12.08.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380" y="4511675"/>
            <a:ext cx="2641600" cy="212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7" descr="Captura de tela 2017-03-14 às 12.10.4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89767" y="4368800"/>
            <a:ext cx="2590800" cy="248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8" descr="Captura de tela 2017-03-14 às 12.12.3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8030" y="4511675"/>
            <a:ext cx="2443162" cy="225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descr="Captura de tela 2017-04-04 às 16.03.18.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8780" y="1971675"/>
            <a:ext cx="2743200" cy="21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6753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Texto 1"/>
          <p:cNvSpPr>
            <a:spLocks noGrp="1"/>
          </p:cNvSpPr>
          <p:nvPr>
            <p:ph type="body" sz="quarter" idx="13"/>
          </p:nvPr>
        </p:nvSpPr>
        <p:spPr>
          <a:xfrm>
            <a:off x="172515" y="0"/>
            <a:ext cx="8768132" cy="1410789"/>
          </a:xfrm>
        </p:spPr>
        <p:txBody>
          <a:bodyPr>
            <a:noAutofit/>
          </a:bodyPr>
          <a:lstStyle/>
          <a:p>
            <a:r>
              <a:rPr lang="en-US" sz="2400" dirty="0"/>
              <a:t>Web platform access and testing uptake – e-testing</a:t>
            </a:r>
          </a:p>
          <a:p>
            <a:r>
              <a:rPr lang="en-US" sz="2000" dirty="0"/>
              <a:t>A Hora É Agora Project, Curitiba (Brazil), 2015-2017</a:t>
            </a:r>
            <a:endParaRPr lang="pt-BR" sz="2000" dirty="0"/>
          </a:p>
        </p:txBody>
      </p:sp>
      <p:pic>
        <p:nvPicPr>
          <p:cNvPr id="4" name="Imagem 3">
            <a:extLst>
              <a:ext uri="{FF2B5EF4-FFF2-40B4-BE49-F238E27FC236}">
                <a16:creationId xmlns="" xmlns:a16="http://schemas.microsoft.com/office/drawing/2014/main" id="{36D05B9D-8802-4AAD-B6DA-53A8348012A6}"/>
              </a:ext>
            </a:extLst>
          </p:cNvPr>
          <p:cNvPicPr>
            <a:picLocks noChangeAspect="1"/>
          </p:cNvPicPr>
          <p:nvPr/>
        </p:nvPicPr>
        <p:blipFill rotWithShape="1">
          <a:blip r:embed="rId2">
            <a:extLst>
              <a:ext uri="{28A0092B-C50C-407E-A947-70E740481C1C}">
                <a14:useLocalDpi xmlns:a14="http://schemas.microsoft.com/office/drawing/2010/main" val="0"/>
              </a:ext>
            </a:extLst>
          </a:blip>
          <a:srcRect l="6308" r="5999" b="37624"/>
          <a:stretch/>
        </p:blipFill>
        <p:spPr>
          <a:xfrm>
            <a:off x="0" y="1824843"/>
            <a:ext cx="9144000" cy="3658602"/>
          </a:xfrm>
          <a:prstGeom prst="rect">
            <a:avLst/>
          </a:prstGeom>
        </p:spPr>
      </p:pic>
    </p:spTree>
    <p:extLst>
      <p:ext uri="{BB962C8B-B14F-4D97-AF65-F5344CB8AC3E}">
        <p14:creationId xmlns:p14="http://schemas.microsoft.com/office/powerpoint/2010/main" val="3529851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Texto 1"/>
          <p:cNvSpPr>
            <a:spLocks noGrp="1"/>
          </p:cNvSpPr>
          <p:nvPr>
            <p:ph type="body" sz="quarter" idx="13"/>
          </p:nvPr>
        </p:nvSpPr>
        <p:spPr>
          <a:xfrm>
            <a:off x="172515" y="37317"/>
            <a:ext cx="8768132" cy="755164"/>
          </a:xfrm>
        </p:spPr>
        <p:txBody>
          <a:bodyPr>
            <a:normAutofit fontScale="92500" lnSpcReduction="10000"/>
          </a:bodyPr>
          <a:lstStyle/>
          <a:p>
            <a:r>
              <a:rPr lang="en-US" sz="2400" dirty="0"/>
              <a:t>MSM testing for the first </a:t>
            </a:r>
            <a:r>
              <a:rPr lang="en-US" sz="2800" dirty="0"/>
              <a:t>time – e-testing</a:t>
            </a:r>
            <a:r>
              <a:rPr lang="en-US" sz="2400" dirty="0"/>
              <a:t>.</a:t>
            </a:r>
          </a:p>
          <a:p>
            <a:r>
              <a:rPr lang="en-US" sz="2400" dirty="0"/>
              <a:t>A Hora É Agora Project, Curitiba (Brazil), 2015-2017</a:t>
            </a:r>
            <a:endParaRPr lang="pt-BR" sz="2400" dirty="0"/>
          </a:p>
          <a:p>
            <a:endParaRPr lang="pt-BR" sz="1800" dirty="0"/>
          </a:p>
        </p:txBody>
      </p:sp>
      <p:pic>
        <p:nvPicPr>
          <p:cNvPr id="4" name="Imagem 3">
            <a:extLst>
              <a:ext uri="{FF2B5EF4-FFF2-40B4-BE49-F238E27FC236}">
                <a16:creationId xmlns="" xmlns:a16="http://schemas.microsoft.com/office/drawing/2014/main" id="{EF71CFB2-FA31-44C2-9025-CA0D3A9265E6}"/>
              </a:ext>
            </a:extLst>
          </p:cNvPr>
          <p:cNvPicPr>
            <a:picLocks noChangeAspect="1"/>
          </p:cNvPicPr>
          <p:nvPr/>
        </p:nvPicPr>
        <p:blipFill rotWithShape="1">
          <a:blip r:embed="rId2">
            <a:extLst>
              <a:ext uri="{28A0092B-C50C-407E-A947-70E740481C1C}">
                <a14:useLocalDpi xmlns:a14="http://schemas.microsoft.com/office/drawing/2010/main" val="0"/>
              </a:ext>
            </a:extLst>
          </a:blip>
          <a:srcRect l="6308" t="62905" r="5999" b="-3199"/>
          <a:stretch/>
        </p:blipFill>
        <p:spPr>
          <a:xfrm>
            <a:off x="0" y="2475910"/>
            <a:ext cx="9144000" cy="2363372"/>
          </a:xfrm>
          <a:prstGeom prst="rect">
            <a:avLst/>
          </a:prstGeom>
        </p:spPr>
      </p:pic>
    </p:spTree>
    <p:extLst>
      <p:ext uri="{BB962C8B-B14F-4D97-AF65-F5344CB8AC3E}">
        <p14:creationId xmlns:p14="http://schemas.microsoft.com/office/powerpoint/2010/main" val="19243123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p:txBody>
          <a:bodyPr/>
          <a:lstStyle/>
          <a:p>
            <a:r>
              <a:rPr lang="pt-BR" dirty="0" err="1"/>
              <a:t>Lessons</a:t>
            </a:r>
            <a:r>
              <a:rPr lang="pt-BR" dirty="0"/>
              <a:t> </a:t>
            </a:r>
            <a:r>
              <a:rPr lang="pt-BR" dirty="0" err="1"/>
              <a:t>Learned</a:t>
            </a:r>
            <a:endParaRPr lang="pt-BR" dirty="0"/>
          </a:p>
        </p:txBody>
      </p:sp>
      <p:sp>
        <p:nvSpPr>
          <p:cNvPr id="3" name="Espaço Reservado para Texto 2"/>
          <p:cNvSpPr>
            <a:spLocks noGrp="1"/>
          </p:cNvSpPr>
          <p:nvPr>
            <p:ph type="body" sz="quarter" idx="15"/>
          </p:nvPr>
        </p:nvSpPr>
        <p:spPr/>
        <p:txBody>
          <a:bodyPr/>
          <a:lstStyle/>
          <a:p>
            <a:endParaRPr lang="pt-BR"/>
          </a:p>
        </p:txBody>
      </p:sp>
      <p:sp>
        <p:nvSpPr>
          <p:cNvPr id="4" name="Espaço Reservado para Texto 3"/>
          <p:cNvSpPr>
            <a:spLocks noGrp="1"/>
          </p:cNvSpPr>
          <p:nvPr>
            <p:ph type="body" sz="quarter" idx="14"/>
          </p:nvPr>
        </p:nvSpPr>
        <p:spPr>
          <a:xfrm>
            <a:off x="241330" y="1195233"/>
            <a:ext cx="8630502" cy="4719241"/>
          </a:xfrm>
        </p:spPr>
        <p:txBody>
          <a:bodyPr/>
          <a:lstStyle/>
          <a:p>
            <a:pPr marL="342900" indent="-342900" fontAlgn="base">
              <a:spcBef>
                <a:spcPts val="0"/>
              </a:spcBef>
              <a:spcAft>
                <a:spcPts val="600"/>
              </a:spcAft>
              <a:buFont typeface="Arial" panose="020B0604020202020204" pitchFamily="34" charset="0"/>
              <a:buChar char="•"/>
            </a:pPr>
            <a:r>
              <a:rPr lang="en-US" sz="2000" dirty="0"/>
              <a:t>Communication and information technologies are promising in attracting young MSM who value anonymity and privacy </a:t>
            </a:r>
          </a:p>
          <a:p>
            <a:pPr marL="920750" lvl="2" indent="-342900" fontAlgn="base">
              <a:spcBef>
                <a:spcPts val="0"/>
              </a:spcBef>
              <a:buFont typeface="Courier New" panose="02070309020205020404" pitchFamily="49" charset="0"/>
              <a:buChar char="o"/>
            </a:pPr>
            <a:r>
              <a:rPr lang="en-US" sz="1800" dirty="0"/>
              <a:t>Internet-based strategy to prevent HIV among MSM centered on HIVST is acceptable and feasible in Brazil </a:t>
            </a:r>
          </a:p>
          <a:p>
            <a:pPr marL="920750" lvl="2" indent="-342900" fontAlgn="base">
              <a:spcBef>
                <a:spcPts val="600"/>
              </a:spcBef>
              <a:buFont typeface="Courier New" panose="02070309020205020404" pitchFamily="49" charset="0"/>
              <a:buChar char="o"/>
            </a:pPr>
            <a:r>
              <a:rPr lang="en-US" sz="1800" dirty="0"/>
              <a:t>Highly educated MSM were the first to use the services </a:t>
            </a:r>
          </a:p>
          <a:p>
            <a:pPr marL="920750" lvl="2" indent="-342900" fontAlgn="base">
              <a:spcBef>
                <a:spcPts val="600"/>
              </a:spcBef>
              <a:buFont typeface="Courier New" panose="02070309020205020404" pitchFamily="49" charset="0"/>
              <a:buChar char="o"/>
            </a:pPr>
            <a:r>
              <a:rPr lang="en-US" sz="1800" dirty="0"/>
              <a:t>Reaching MSM with lower education and lower income may take more time</a:t>
            </a:r>
          </a:p>
          <a:p>
            <a:pPr marL="920750" lvl="2" indent="-342900" fontAlgn="base">
              <a:spcBef>
                <a:spcPts val="600"/>
              </a:spcBef>
              <a:buFont typeface="Courier New" panose="02070309020205020404" pitchFamily="49" charset="0"/>
              <a:buChar char="o"/>
            </a:pPr>
            <a:r>
              <a:rPr lang="en-US" sz="1800" dirty="0"/>
              <a:t>Useful for never-tested MSM and high-risk MSM who need frequent testing</a:t>
            </a:r>
          </a:p>
          <a:p>
            <a:pPr marL="342900" indent="-342900" fontAlgn="base">
              <a:spcBef>
                <a:spcPts val="1200"/>
              </a:spcBef>
              <a:spcAft>
                <a:spcPts val="600"/>
              </a:spcAft>
              <a:buFont typeface="Arial" panose="020B0604020202020204" pitchFamily="34" charset="0"/>
              <a:buChar char="•"/>
            </a:pPr>
            <a:r>
              <a:rPr lang="en-US" sz="2000" dirty="0"/>
              <a:t>Mail delivery is relatively costly</a:t>
            </a:r>
          </a:p>
          <a:p>
            <a:pPr marL="342900" indent="-342900" fontAlgn="base">
              <a:spcBef>
                <a:spcPts val="1200"/>
              </a:spcBef>
              <a:spcAft>
                <a:spcPts val="600"/>
              </a:spcAft>
              <a:buFont typeface="Arial" panose="020B0604020202020204" pitchFamily="34" charset="0"/>
              <a:buChar char="•"/>
            </a:pPr>
            <a:r>
              <a:rPr lang="en-US" sz="2000" dirty="0"/>
              <a:t>Lower HIVST kits pick up at public pharmacy in Curitiba</a:t>
            </a:r>
          </a:p>
          <a:p>
            <a:pPr marL="342900" indent="-342900" fontAlgn="base">
              <a:spcBef>
                <a:spcPts val="1200"/>
              </a:spcBef>
              <a:spcAft>
                <a:spcPts val="600"/>
              </a:spcAft>
              <a:buFont typeface="Arial" panose="020B0604020202020204" pitchFamily="34" charset="0"/>
              <a:buChar char="•"/>
            </a:pPr>
            <a:r>
              <a:rPr lang="en-US" sz="2000" dirty="0"/>
              <a:t>Political and structural changes during implementation</a:t>
            </a:r>
          </a:p>
          <a:p>
            <a:pPr marL="863600" lvl="2" indent="-285750" fontAlgn="base">
              <a:spcBef>
                <a:spcPts val="0"/>
              </a:spcBef>
              <a:buFont typeface="Courier New" panose="02070309020205020404" pitchFamily="49" charset="0"/>
              <a:buChar char="o"/>
            </a:pPr>
            <a:r>
              <a:rPr lang="en-US" sz="1800" dirty="0"/>
              <a:t>Major changes at “</a:t>
            </a:r>
            <a:r>
              <a:rPr lang="en-US" sz="1800" dirty="0" err="1"/>
              <a:t>farmácia</a:t>
            </a:r>
            <a:r>
              <a:rPr lang="en-US" sz="1800" dirty="0"/>
              <a:t> popular” (governmental program of public pharmacy)</a:t>
            </a:r>
          </a:p>
          <a:p>
            <a:pPr marL="863600" lvl="2" indent="-285750" fontAlgn="base">
              <a:spcBef>
                <a:spcPts val="600"/>
              </a:spcBef>
              <a:spcAft>
                <a:spcPts val="600"/>
              </a:spcAft>
              <a:buFont typeface="Courier New" panose="02070309020205020404" pitchFamily="49" charset="0"/>
              <a:buChar char="o"/>
            </a:pPr>
            <a:r>
              <a:rPr lang="en-US" sz="1800" dirty="0"/>
              <a:t>Identification on mail delivery became mandatory</a:t>
            </a:r>
          </a:p>
          <a:p>
            <a:endParaRPr lang="pt-BR" dirty="0"/>
          </a:p>
        </p:txBody>
      </p:sp>
    </p:spTree>
    <p:extLst>
      <p:ext uri="{BB962C8B-B14F-4D97-AF65-F5344CB8AC3E}">
        <p14:creationId xmlns:p14="http://schemas.microsoft.com/office/powerpoint/2010/main" val="2479466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172515" y="203817"/>
            <a:ext cx="8768132" cy="1014637"/>
          </a:xfrm>
        </p:spPr>
        <p:txBody>
          <a:bodyPr/>
          <a:lstStyle/>
          <a:p>
            <a:r>
              <a:rPr lang="pt-BR" dirty="0"/>
              <a:t>Next </a:t>
            </a:r>
            <a:r>
              <a:rPr lang="pt-BR" dirty="0" err="1"/>
              <a:t>Steps</a:t>
            </a:r>
            <a:endParaRPr lang="pt-BR" dirty="0"/>
          </a:p>
          <a:p>
            <a:endParaRPr lang="pt-BR" dirty="0"/>
          </a:p>
        </p:txBody>
      </p:sp>
      <p:sp>
        <p:nvSpPr>
          <p:cNvPr id="4" name="Espaço Reservado para Texto 3"/>
          <p:cNvSpPr>
            <a:spLocks noGrp="1"/>
          </p:cNvSpPr>
          <p:nvPr>
            <p:ph type="body" sz="quarter" idx="14"/>
          </p:nvPr>
        </p:nvSpPr>
        <p:spPr>
          <a:xfrm>
            <a:off x="90052" y="1218454"/>
            <a:ext cx="8710612" cy="2214965"/>
          </a:xfrm>
        </p:spPr>
        <p:txBody>
          <a:bodyPr/>
          <a:lstStyle/>
          <a:p>
            <a:pPr marL="342900" indent="-342900" fontAlgn="base">
              <a:buFont typeface="Arial" panose="020B0604020202020204" pitchFamily="34" charset="0"/>
              <a:buChar char="•"/>
            </a:pPr>
            <a:r>
              <a:rPr lang="en-US" sz="2000" dirty="0"/>
              <a:t>Scale up of e-testing in São Paulo</a:t>
            </a:r>
          </a:p>
          <a:p>
            <a:pPr marL="920750" lvl="2" indent="-342900" fontAlgn="base"/>
            <a:r>
              <a:rPr lang="en-US" sz="1800" dirty="0"/>
              <a:t>12 million inhabitants, highest HIV prevalence among MSM </a:t>
            </a:r>
            <a:endParaRPr lang="pt-BR" sz="1800" dirty="0"/>
          </a:p>
          <a:p>
            <a:pPr marL="920750" lvl="2" indent="-342900" fontAlgn="base"/>
            <a:r>
              <a:rPr lang="en-US" sz="1800" dirty="0"/>
              <a:t>Automated dispensers (vending machines) in MSM Gathering places instead of mail/pharmacy</a:t>
            </a:r>
          </a:p>
          <a:p>
            <a:pPr marL="920750" lvl="2" indent="-342900" fontAlgn="base"/>
            <a:endParaRPr lang="en-US" sz="1800" dirty="0"/>
          </a:p>
          <a:p>
            <a:pPr marL="342900" indent="-342900" fontAlgn="base"/>
            <a:endParaRPr lang="en-US" sz="1800" dirty="0"/>
          </a:p>
          <a:p>
            <a:pPr marL="342900" indent="-342900" fontAlgn="base">
              <a:buFont typeface="Arial" panose="020B0604020202020204" pitchFamily="34" charset="0"/>
              <a:buChar char="•"/>
            </a:pPr>
            <a:endParaRPr lang="en-US" dirty="0"/>
          </a:p>
        </p:txBody>
      </p:sp>
      <p:pic>
        <p:nvPicPr>
          <p:cNvPr id="6" name="Picture 2" descr="O banner traz ao fundo a marca d'Ã¡gua do teatro municipal de SÃ£o Paulo. Ã esquerda, um quadro cinza com informaÃ§Ãµes escritas no texto. Ao centro, um cÃ­rculo azul escrito: A hora Ã© agora. Ã direita, um homem vestindo uma camiseta preta, com uma estampa em forma de cÃ­rculo colorido escrito: Testar nos deixa mais for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9144000" cy="4114800"/>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p:cNvSpPr/>
          <p:nvPr/>
        </p:nvSpPr>
        <p:spPr>
          <a:xfrm>
            <a:off x="0" y="5473005"/>
            <a:ext cx="3901440" cy="1384995"/>
          </a:xfrm>
          <a:prstGeom prst="rect">
            <a:avLst/>
          </a:prstGeom>
          <a:solidFill>
            <a:schemeClr val="bg1"/>
          </a:solidFill>
        </p:spPr>
        <p:txBody>
          <a:bodyPr wrap="square">
            <a:spAutoFit/>
          </a:bodyPr>
          <a:lstStyle/>
          <a:p>
            <a:r>
              <a:rPr lang="pt-BR" sz="1400" b="1" dirty="0" err="1">
                <a:solidFill>
                  <a:srgbClr val="333333"/>
                </a:solidFill>
                <a:latin typeface="Arial" panose="020B0604020202020204" pitchFamily="34" charset="0"/>
              </a:rPr>
              <a:t>Distribution</a:t>
            </a:r>
            <a:r>
              <a:rPr lang="pt-BR" sz="1400" b="1" dirty="0">
                <a:solidFill>
                  <a:srgbClr val="333333"/>
                </a:solidFill>
                <a:latin typeface="Arial" panose="020B0604020202020204" pitchFamily="34" charset="0"/>
              </a:rPr>
              <a:t> </a:t>
            </a:r>
            <a:r>
              <a:rPr lang="pt-BR" sz="1400" b="1" dirty="0" err="1">
                <a:solidFill>
                  <a:srgbClr val="333333"/>
                </a:solidFill>
                <a:latin typeface="Arial" panose="020B0604020202020204" pitchFamily="34" charset="0"/>
              </a:rPr>
              <a:t>Venues</a:t>
            </a:r>
            <a:endParaRPr lang="pt-BR" sz="1400" b="1" dirty="0">
              <a:solidFill>
                <a:srgbClr val="333333"/>
              </a:solidFill>
              <a:latin typeface="Arial" panose="020B0604020202020204" pitchFamily="34" charset="0"/>
            </a:endParaRPr>
          </a:p>
          <a:p>
            <a:pPr marL="285750" indent="-285750">
              <a:buFont typeface="Arial" panose="020B0604020202020204" pitchFamily="34" charset="0"/>
              <a:buChar char="•"/>
            </a:pPr>
            <a:r>
              <a:rPr lang="pt-BR" sz="1400" dirty="0" err="1">
                <a:solidFill>
                  <a:srgbClr val="333333"/>
                </a:solidFill>
                <a:latin typeface="Arial" panose="020B0604020202020204" pitchFamily="34" charset="0"/>
              </a:rPr>
              <a:t>Voluntary</a:t>
            </a:r>
            <a:r>
              <a:rPr lang="pt-BR" sz="1400" dirty="0">
                <a:solidFill>
                  <a:srgbClr val="333333"/>
                </a:solidFill>
                <a:latin typeface="Arial" panose="020B0604020202020204" pitchFamily="34" charset="0"/>
              </a:rPr>
              <a:t> </a:t>
            </a:r>
            <a:r>
              <a:rPr lang="pt-BR" sz="1400" dirty="0" err="1">
                <a:solidFill>
                  <a:srgbClr val="333333"/>
                </a:solidFill>
                <a:latin typeface="Arial" panose="020B0604020202020204" pitchFamily="34" charset="0"/>
              </a:rPr>
              <a:t>and</a:t>
            </a:r>
            <a:r>
              <a:rPr lang="pt-BR" sz="1400" dirty="0">
                <a:solidFill>
                  <a:srgbClr val="333333"/>
                </a:solidFill>
                <a:latin typeface="Arial" panose="020B0604020202020204" pitchFamily="34" charset="0"/>
              </a:rPr>
              <a:t> </a:t>
            </a:r>
            <a:r>
              <a:rPr lang="pt-BR" sz="1400" dirty="0" err="1">
                <a:solidFill>
                  <a:srgbClr val="333333"/>
                </a:solidFill>
                <a:latin typeface="Arial" panose="020B0604020202020204" pitchFamily="34" charset="0"/>
              </a:rPr>
              <a:t>Counseling</a:t>
            </a:r>
            <a:r>
              <a:rPr lang="pt-BR" sz="1400" dirty="0">
                <a:solidFill>
                  <a:srgbClr val="333333"/>
                </a:solidFill>
                <a:latin typeface="Arial" panose="020B0604020202020204" pitchFamily="34" charset="0"/>
              </a:rPr>
              <a:t> Center</a:t>
            </a:r>
          </a:p>
          <a:p>
            <a:pPr marL="285750" indent="-285750">
              <a:buFont typeface="Arial" panose="020B0604020202020204" pitchFamily="34" charset="0"/>
              <a:buChar char="•"/>
            </a:pPr>
            <a:r>
              <a:rPr lang="pt-BR" sz="1400" dirty="0">
                <a:solidFill>
                  <a:srgbClr val="333333"/>
                </a:solidFill>
                <a:latin typeface="Arial" panose="020B0604020202020204" pitchFamily="34" charset="0"/>
              </a:rPr>
              <a:t>NGO Mobile units at night</a:t>
            </a:r>
          </a:p>
          <a:p>
            <a:pPr marL="285750" indent="-285750">
              <a:buFont typeface="Arial" panose="020B0604020202020204" pitchFamily="34" charset="0"/>
              <a:buChar char="•"/>
            </a:pPr>
            <a:r>
              <a:rPr lang="pt-BR" sz="1400" dirty="0">
                <a:solidFill>
                  <a:srgbClr val="333333"/>
                </a:solidFill>
                <a:latin typeface="Arial" panose="020B0604020202020204" pitchFamily="34" charset="0"/>
              </a:rPr>
              <a:t>HIV/AIDS Training and Referral Center</a:t>
            </a:r>
          </a:p>
          <a:p>
            <a:pPr marL="285750" indent="-285750">
              <a:buFont typeface="Arial" panose="020B0604020202020204" pitchFamily="34" charset="0"/>
              <a:buChar char="•"/>
            </a:pPr>
            <a:r>
              <a:rPr lang="pt-BR" sz="1400" dirty="0">
                <a:solidFill>
                  <a:srgbClr val="333333"/>
                </a:solidFill>
                <a:latin typeface="Arial" panose="020B0604020202020204" pitchFamily="34" charset="0"/>
              </a:rPr>
              <a:t>Diversidade Referral Center (CRD)</a:t>
            </a:r>
          </a:p>
          <a:p>
            <a:pPr marL="285750" indent="-285750">
              <a:buFont typeface="Arial" panose="020B0604020202020204" pitchFamily="34" charset="0"/>
              <a:buChar char="•"/>
            </a:pPr>
            <a:r>
              <a:rPr lang="pt-BR" sz="1400" dirty="0">
                <a:solidFill>
                  <a:srgbClr val="333333"/>
                </a:solidFill>
                <a:latin typeface="Arial" panose="020B0604020202020204" pitchFamily="34" charset="0"/>
              </a:rPr>
              <a:t>Vending Machines</a:t>
            </a:r>
            <a:endParaRPr lang="pt-BR" sz="1400" dirty="0"/>
          </a:p>
        </p:txBody>
      </p:sp>
    </p:spTree>
    <p:extLst>
      <p:ext uri="{BB962C8B-B14F-4D97-AF65-F5344CB8AC3E}">
        <p14:creationId xmlns:p14="http://schemas.microsoft.com/office/powerpoint/2010/main" val="2382050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172515" y="203817"/>
            <a:ext cx="8768132" cy="1014637"/>
          </a:xfrm>
        </p:spPr>
        <p:txBody>
          <a:bodyPr/>
          <a:lstStyle/>
          <a:p>
            <a:r>
              <a:rPr lang="pt-BR" dirty="0"/>
              <a:t>Next </a:t>
            </a:r>
            <a:r>
              <a:rPr lang="pt-BR" dirty="0" err="1"/>
              <a:t>Steps</a:t>
            </a:r>
            <a:endParaRPr lang="pt-BR" dirty="0"/>
          </a:p>
          <a:p>
            <a:endParaRPr lang="pt-BR" dirty="0"/>
          </a:p>
        </p:txBody>
      </p:sp>
      <p:sp>
        <p:nvSpPr>
          <p:cNvPr id="4" name="Espaço Reservado para Texto 3"/>
          <p:cNvSpPr>
            <a:spLocks noGrp="1"/>
          </p:cNvSpPr>
          <p:nvPr>
            <p:ph type="body" sz="quarter" idx="14"/>
          </p:nvPr>
        </p:nvSpPr>
        <p:spPr>
          <a:xfrm>
            <a:off x="172515" y="882576"/>
            <a:ext cx="8710612" cy="3690241"/>
          </a:xfrm>
        </p:spPr>
        <p:txBody>
          <a:bodyPr/>
          <a:lstStyle/>
          <a:p>
            <a:pPr marL="920750" lvl="2" indent="-342900" fontAlgn="base"/>
            <a:endParaRPr lang="en-US" sz="1800" dirty="0"/>
          </a:p>
          <a:p>
            <a:pPr marL="342900" indent="-342900" fontAlgn="base">
              <a:buFont typeface="Arial" panose="020B0604020202020204" pitchFamily="34" charset="0"/>
              <a:buChar char="•"/>
            </a:pPr>
            <a:r>
              <a:rPr lang="en-US" sz="1800" dirty="0"/>
              <a:t>ImPrEP project </a:t>
            </a:r>
          </a:p>
          <a:p>
            <a:pPr marL="679450" lvl="1" indent="-342900" fontAlgn="base"/>
            <a:r>
              <a:rPr lang="en-US" sz="1800" dirty="0" err="1"/>
              <a:t>PrEP</a:t>
            </a:r>
            <a:r>
              <a:rPr lang="en-US" sz="1800" dirty="0"/>
              <a:t> implementation project in Brazil, Mexico and Peru (7,500 MSM &amp; TGW)</a:t>
            </a:r>
          </a:p>
          <a:p>
            <a:pPr marL="679450" lvl="1" indent="-342900" fontAlgn="base"/>
            <a:r>
              <a:rPr lang="en-US" sz="1800" dirty="0"/>
              <a:t>Funding: UNITAID &amp; </a:t>
            </a:r>
            <a:r>
              <a:rPr lang="en-US" sz="1800" dirty="0" err="1"/>
              <a:t>MoH</a:t>
            </a:r>
            <a:r>
              <a:rPr lang="en-US" sz="1800" dirty="0"/>
              <a:t> of Brazil, Mexico and Peru</a:t>
            </a:r>
          </a:p>
          <a:p>
            <a:pPr marL="679450" lvl="1" indent="-342900" fontAlgn="base"/>
            <a:r>
              <a:rPr lang="en-US" sz="1800" dirty="0"/>
              <a:t>Evaluate secondary distribution in Brazil &amp; Peru</a:t>
            </a:r>
          </a:p>
          <a:p>
            <a:pPr marL="679450" lvl="1" indent="-342900" fontAlgn="base"/>
            <a:endParaRPr lang="en-US" sz="1800" dirty="0"/>
          </a:p>
          <a:p>
            <a:pPr marL="920750" lvl="2" indent="-342900" fontAlgn="base"/>
            <a:r>
              <a:rPr lang="en-US" sz="1800" dirty="0"/>
              <a:t>Randomized Clinical Trial to evaluate the feasibility and effectiveness of HIVST secondary distribution by </a:t>
            </a:r>
            <a:r>
              <a:rPr lang="en-US" sz="1800" dirty="0" err="1"/>
              <a:t>PrEP</a:t>
            </a:r>
            <a:r>
              <a:rPr lang="en-US" sz="1800" dirty="0"/>
              <a:t> users to increase demand for HIV combination prevention among high risk MSM and TGW</a:t>
            </a:r>
          </a:p>
          <a:p>
            <a:pPr marL="679450" lvl="1" indent="-342900" fontAlgn="base"/>
            <a:endParaRPr lang="en-US" sz="1800" dirty="0"/>
          </a:p>
          <a:p>
            <a:pPr marL="342900" indent="-342900" fontAlgn="base"/>
            <a:endParaRPr lang="en-US" sz="1800" dirty="0"/>
          </a:p>
          <a:p>
            <a:pPr marL="342900" indent="-342900" fontAlgn="base">
              <a:buFont typeface="Arial" panose="020B0604020202020204" pitchFamily="34" charset="0"/>
              <a:buChar char="•"/>
            </a:pPr>
            <a:endParaRPr lang="en-US" dirty="0"/>
          </a:p>
        </p:txBody>
      </p:sp>
      <p:pic>
        <p:nvPicPr>
          <p:cNvPr id="5" name="Picture 10"/>
          <p:cNvPicPr/>
          <p:nvPr/>
        </p:nvPicPr>
        <p:blipFill>
          <a:blip r:embed="rId2">
            <a:extLst>
              <a:ext uri="{28A0092B-C50C-407E-A947-70E740481C1C}">
                <a14:useLocalDpi xmlns:a14="http://schemas.microsoft.com/office/drawing/2010/main" val="0"/>
              </a:ext>
            </a:extLst>
          </a:blip>
          <a:srcRect/>
          <a:stretch>
            <a:fillRect/>
          </a:stretch>
        </p:blipFill>
        <p:spPr bwMode="auto">
          <a:xfrm>
            <a:off x="371701" y="4033885"/>
            <a:ext cx="4261259" cy="2173605"/>
          </a:xfrm>
          <a:prstGeom prst="rect">
            <a:avLst/>
          </a:prstGeom>
          <a:noFill/>
          <a:ln>
            <a:noFill/>
          </a:ln>
        </p:spPr>
      </p:pic>
      <p:pic>
        <p:nvPicPr>
          <p:cNvPr id="9" name="Imagem 8"/>
          <p:cNvPicPr>
            <a:picLocks noChangeAspect="1"/>
          </p:cNvPicPr>
          <p:nvPr/>
        </p:nvPicPr>
        <p:blipFill>
          <a:blip r:embed="rId3"/>
          <a:stretch>
            <a:fillRect/>
          </a:stretch>
        </p:blipFill>
        <p:spPr>
          <a:xfrm>
            <a:off x="5995851" y="3929382"/>
            <a:ext cx="2133600" cy="2133600"/>
          </a:xfrm>
          <a:prstGeom prst="rect">
            <a:avLst/>
          </a:prstGeom>
        </p:spPr>
      </p:pic>
    </p:spTree>
    <p:extLst>
      <p:ext uri="{BB962C8B-B14F-4D97-AF65-F5344CB8AC3E}">
        <p14:creationId xmlns:p14="http://schemas.microsoft.com/office/powerpoint/2010/main" val="3947932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1438304"/>
            <a:ext cx="9144000" cy="3981392"/>
          </a:xfrm>
          <a:prstGeom prst="rect">
            <a:avLst/>
          </a:prstGeom>
        </p:spPr>
      </p:pic>
    </p:spTree>
    <p:extLst>
      <p:ext uri="{BB962C8B-B14F-4D97-AF65-F5344CB8AC3E}">
        <p14:creationId xmlns:p14="http://schemas.microsoft.com/office/powerpoint/2010/main" val="3560617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172515" y="203817"/>
            <a:ext cx="8768132" cy="1014637"/>
          </a:xfrm>
        </p:spPr>
        <p:txBody>
          <a:bodyPr/>
          <a:lstStyle/>
          <a:p>
            <a:r>
              <a:rPr lang="en-US" dirty="0"/>
              <a:t>Acknowledgments &amp; Funding</a:t>
            </a:r>
          </a:p>
          <a:p>
            <a:endParaRPr lang="pt-BR" dirty="0"/>
          </a:p>
        </p:txBody>
      </p:sp>
      <p:sp>
        <p:nvSpPr>
          <p:cNvPr id="7" name="Espaço Reservado para Texto 3"/>
          <p:cNvSpPr>
            <a:spLocks noGrp="1"/>
          </p:cNvSpPr>
          <p:nvPr>
            <p:ph type="body" sz="quarter" idx="14"/>
          </p:nvPr>
        </p:nvSpPr>
        <p:spPr>
          <a:xfrm>
            <a:off x="230035" y="5597638"/>
            <a:ext cx="8710612" cy="1036181"/>
          </a:xfrm>
        </p:spPr>
        <p:txBody>
          <a:bodyPr/>
          <a:lstStyle/>
          <a:p>
            <a:r>
              <a:rPr lang="en-US" sz="1400" b="1" dirty="0"/>
              <a:t>Cooperative Agreement Number NU2G GH001152, funded by PEPFAR through CDC. </a:t>
            </a:r>
          </a:p>
          <a:p>
            <a:r>
              <a:rPr lang="en-US" sz="1400" dirty="0"/>
              <a:t>Contents are solely the responsibility of the authors and do not necessarily represent the official position of the funding agencies.</a:t>
            </a:r>
            <a:endParaRPr lang="pt-BR" sz="1400" dirty="0"/>
          </a:p>
          <a:p>
            <a:endParaRPr lang="pt-BR" sz="1800" dirty="0"/>
          </a:p>
        </p:txBody>
      </p:sp>
      <p:sp>
        <p:nvSpPr>
          <p:cNvPr id="5" name="CaixaDeTexto 4"/>
          <p:cNvSpPr txBox="1"/>
          <p:nvPr/>
        </p:nvSpPr>
        <p:spPr>
          <a:xfrm>
            <a:off x="350248" y="1086933"/>
            <a:ext cx="3702368" cy="5139869"/>
          </a:xfrm>
          <a:prstGeom prst="rect">
            <a:avLst/>
          </a:prstGeom>
          <a:noFill/>
        </p:spPr>
        <p:txBody>
          <a:bodyPr wrap="square" rtlCol="0">
            <a:spAutoFit/>
          </a:bodyPr>
          <a:lstStyle/>
          <a:p>
            <a:pPr defTabSz="457200"/>
            <a:r>
              <a:rPr lang="en-US" dirty="0"/>
              <a:t>INI- FIOCRUZ</a:t>
            </a:r>
          </a:p>
          <a:p>
            <a:pPr defTabSz="457200"/>
            <a:r>
              <a:rPr lang="pt-BR" sz="1400" dirty="0"/>
              <a:t>Raquel B. De Boni</a:t>
            </a:r>
          </a:p>
          <a:p>
            <a:pPr defTabSz="457200"/>
            <a:r>
              <a:rPr lang="pt-BR" sz="1400" dirty="0"/>
              <a:t>Beatriz </a:t>
            </a:r>
            <a:r>
              <a:rPr lang="pt-BR" sz="1400" dirty="0" err="1"/>
              <a:t>Grinsztejn</a:t>
            </a:r>
            <a:endParaRPr lang="pt-BR" sz="1400" dirty="0"/>
          </a:p>
          <a:p>
            <a:pPr defTabSz="457200"/>
            <a:r>
              <a:rPr lang="en-US" sz="1400" dirty="0" err="1"/>
              <a:t>Nilo</a:t>
            </a:r>
            <a:r>
              <a:rPr lang="en-US" sz="1400" dirty="0"/>
              <a:t> Martinez </a:t>
            </a:r>
            <a:r>
              <a:rPr lang="en-US" sz="1400" dirty="0" err="1"/>
              <a:t>Fernandes</a:t>
            </a:r>
            <a:endParaRPr lang="en-US" sz="1400" dirty="0"/>
          </a:p>
          <a:p>
            <a:pPr defTabSz="457200"/>
            <a:r>
              <a:rPr lang="en-US" sz="1400" dirty="0"/>
              <a:t>Flavia </a:t>
            </a:r>
            <a:r>
              <a:rPr lang="en-US" sz="1400" dirty="0" err="1"/>
              <a:t>Lessa</a:t>
            </a:r>
            <a:endParaRPr lang="en-US" dirty="0"/>
          </a:p>
          <a:p>
            <a:pPr defTabSz="457200"/>
            <a:endParaRPr lang="en-US" dirty="0"/>
          </a:p>
          <a:p>
            <a:pPr defTabSz="457200"/>
            <a:r>
              <a:rPr lang="en-US" dirty="0"/>
              <a:t>ENSP-FIOCRUZ</a:t>
            </a:r>
          </a:p>
          <a:p>
            <a:pPr defTabSz="457200"/>
            <a:r>
              <a:rPr lang="en-US" sz="1400" dirty="0" err="1"/>
              <a:t>Marly</a:t>
            </a:r>
            <a:r>
              <a:rPr lang="en-US" sz="1400" dirty="0"/>
              <a:t> Cruz</a:t>
            </a:r>
          </a:p>
          <a:p>
            <a:pPr defTabSz="457200"/>
            <a:r>
              <a:rPr lang="en-US" sz="1400" dirty="0"/>
              <a:t>Vanda Cota</a:t>
            </a:r>
          </a:p>
          <a:p>
            <a:pPr defTabSz="457200"/>
            <a:endParaRPr lang="en-US" dirty="0"/>
          </a:p>
          <a:p>
            <a:pPr defTabSz="457200"/>
            <a:r>
              <a:rPr lang="en-US" dirty="0" err="1"/>
              <a:t>Secretaria</a:t>
            </a:r>
            <a:r>
              <a:rPr lang="en-US" dirty="0"/>
              <a:t> Municipal de Curitiba</a:t>
            </a:r>
          </a:p>
          <a:p>
            <a:pPr defTabSz="457200"/>
            <a:r>
              <a:rPr lang="en-US" sz="1400" dirty="0"/>
              <a:t>Juliane Oliveira</a:t>
            </a:r>
          </a:p>
          <a:p>
            <a:pPr defTabSz="457200"/>
            <a:r>
              <a:rPr lang="en-US" sz="1400" dirty="0" err="1"/>
              <a:t>Cléa</a:t>
            </a:r>
            <a:r>
              <a:rPr lang="en-US" sz="1400" dirty="0"/>
              <a:t> Elisa Ribeiro</a:t>
            </a:r>
          </a:p>
          <a:p>
            <a:pPr defTabSz="457200"/>
            <a:r>
              <a:rPr lang="en-US" sz="1400" dirty="0"/>
              <a:t>Liza Rosso</a:t>
            </a:r>
          </a:p>
          <a:p>
            <a:pPr defTabSz="457200"/>
            <a:r>
              <a:rPr lang="en-US" sz="1400" dirty="0"/>
              <a:t>Juliane C. Santos</a:t>
            </a:r>
          </a:p>
          <a:p>
            <a:pPr defTabSz="457200"/>
            <a:r>
              <a:rPr lang="en-US" sz="1400" dirty="0"/>
              <a:t>Bernardo Almeida</a:t>
            </a:r>
          </a:p>
          <a:p>
            <a:pPr defTabSz="457200"/>
            <a:r>
              <a:rPr lang="en-US" sz="1400" dirty="0"/>
              <a:t>Simone Muniz</a:t>
            </a:r>
          </a:p>
          <a:p>
            <a:pPr defTabSz="457200"/>
            <a:endParaRPr lang="en-US" sz="1600" dirty="0"/>
          </a:p>
          <a:p>
            <a:pPr defTabSz="457200"/>
            <a:endParaRPr lang="en-US" dirty="0"/>
          </a:p>
          <a:p>
            <a:pPr defTabSz="457200"/>
            <a:endParaRPr lang="en-US" dirty="0"/>
          </a:p>
          <a:p>
            <a:pPr defTabSz="457200"/>
            <a:endParaRPr lang="en-US" dirty="0"/>
          </a:p>
        </p:txBody>
      </p:sp>
      <p:sp>
        <p:nvSpPr>
          <p:cNvPr id="6" name="CaixaDeTexto 5"/>
          <p:cNvSpPr txBox="1"/>
          <p:nvPr/>
        </p:nvSpPr>
        <p:spPr>
          <a:xfrm>
            <a:off x="3975017" y="1086933"/>
            <a:ext cx="5085843" cy="4678204"/>
          </a:xfrm>
          <a:prstGeom prst="rect">
            <a:avLst/>
          </a:prstGeom>
          <a:noFill/>
        </p:spPr>
        <p:txBody>
          <a:bodyPr wrap="square" rtlCol="0">
            <a:spAutoFit/>
          </a:bodyPr>
          <a:lstStyle/>
          <a:p>
            <a:r>
              <a:rPr lang="en-US" dirty="0"/>
              <a:t>Department of STI, AIDS and Viral Hepatitis - </a:t>
            </a:r>
            <a:r>
              <a:rPr lang="en-US" dirty="0" err="1"/>
              <a:t>MoH</a:t>
            </a:r>
            <a:endParaRPr lang="en-US" dirty="0"/>
          </a:p>
          <a:p>
            <a:r>
              <a:rPr lang="en-US" sz="1400" dirty="0"/>
              <a:t>Renato </a:t>
            </a:r>
            <a:r>
              <a:rPr lang="en-US" sz="1400" dirty="0" err="1"/>
              <a:t>Girade</a:t>
            </a:r>
            <a:r>
              <a:rPr lang="en-US" sz="1400" dirty="0"/>
              <a:t> Correa</a:t>
            </a:r>
          </a:p>
          <a:p>
            <a:r>
              <a:rPr lang="en-US" sz="1400" dirty="0"/>
              <a:t>Renato Lima </a:t>
            </a:r>
          </a:p>
          <a:p>
            <a:r>
              <a:rPr lang="en-US" sz="1400" dirty="0" err="1"/>
              <a:t>João</a:t>
            </a:r>
            <a:r>
              <a:rPr lang="en-US" sz="1400" dirty="0"/>
              <a:t> G.S. </a:t>
            </a:r>
            <a:r>
              <a:rPr lang="en-US" sz="1400" dirty="0" err="1"/>
              <a:t>Netto</a:t>
            </a:r>
            <a:endParaRPr lang="en-US" sz="1400" dirty="0"/>
          </a:p>
          <a:p>
            <a:endParaRPr lang="en-US" dirty="0"/>
          </a:p>
          <a:p>
            <a:r>
              <a:rPr lang="en-US" dirty="0"/>
              <a:t>CDC </a:t>
            </a:r>
            <a:r>
              <a:rPr lang="en-US" dirty="0" err="1"/>
              <a:t>Brasil</a:t>
            </a:r>
            <a:endParaRPr lang="en-US" dirty="0"/>
          </a:p>
          <a:p>
            <a:r>
              <a:rPr lang="en-US" sz="1400" dirty="0"/>
              <a:t>Aristides </a:t>
            </a:r>
            <a:r>
              <a:rPr lang="en-US" sz="1400" dirty="0" err="1"/>
              <a:t>Barbosa</a:t>
            </a:r>
            <a:endParaRPr lang="en-US" sz="1400" dirty="0"/>
          </a:p>
          <a:p>
            <a:r>
              <a:rPr lang="en-US" sz="1400" dirty="0"/>
              <a:t>Nena </a:t>
            </a:r>
            <a:r>
              <a:rPr lang="en-US" sz="1400" dirty="0" err="1"/>
              <a:t>Lentini</a:t>
            </a:r>
            <a:endParaRPr lang="en-US" sz="1400" dirty="0"/>
          </a:p>
          <a:p>
            <a:r>
              <a:rPr lang="en-US" sz="1400" dirty="0"/>
              <a:t>Ana CFS Santelli</a:t>
            </a:r>
          </a:p>
          <a:p>
            <a:r>
              <a:rPr lang="en-US" sz="1400" dirty="0"/>
              <a:t>Raquel Miranda</a:t>
            </a:r>
          </a:p>
          <a:p>
            <a:r>
              <a:rPr lang="en-US" sz="1400" dirty="0"/>
              <a:t>Leonardo Lincoln</a:t>
            </a:r>
          </a:p>
          <a:p>
            <a:endParaRPr lang="en-US" dirty="0"/>
          </a:p>
          <a:p>
            <a:r>
              <a:rPr lang="en-US" dirty="0"/>
              <a:t>CDC Atlanta</a:t>
            </a:r>
          </a:p>
          <a:p>
            <a:r>
              <a:rPr lang="en-US" sz="1400" dirty="0"/>
              <a:t>Trista Bingham</a:t>
            </a:r>
          </a:p>
          <a:p>
            <a:endParaRPr lang="en-US" sz="1400" dirty="0"/>
          </a:p>
          <a:p>
            <a:r>
              <a:rPr lang="en-US" dirty="0" err="1"/>
              <a:t>Grupo</a:t>
            </a:r>
            <a:r>
              <a:rPr lang="en-US" dirty="0"/>
              <a:t> </a:t>
            </a:r>
            <a:r>
              <a:rPr lang="en-US" dirty="0" err="1"/>
              <a:t>Dignidade</a:t>
            </a:r>
            <a:endParaRPr lang="en-US" dirty="0"/>
          </a:p>
          <a:p>
            <a:r>
              <a:rPr lang="en-US" sz="1400" dirty="0"/>
              <a:t>Toni Reis</a:t>
            </a:r>
          </a:p>
          <a:p>
            <a:endParaRPr lang="en-US" dirty="0"/>
          </a:p>
          <a:p>
            <a:endParaRPr lang="en-US" dirty="0"/>
          </a:p>
        </p:txBody>
      </p:sp>
    </p:spTree>
    <p:extLst>
      <p:ext uri="{BB962C8B-B14F-4D97-AF65-F5344CB8AC3E}">
        <p14:creationId xmlns:p14="http://schemas.microsoft.com/office/powerpoint/2010/main" val="4132473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6" descr="Baia%20de%20Guanaba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p:cNvSpPr>
          <p:nvPr>
            <p:ph type="body" idx="4294967295"/>
          </p:nvPr>
        </p:nvSpPr>
        <p:spPr>
          <a:xfrm>
            <a:off x="3059113" y="5300663"/>
            <a:ext cx="5545137" cy="1181100"/>
          </a:xfrm>
        </p:spPr>
        <p:txBody>
          <a:bodyPr/>
          <a:lstStyle/>
          <a:p>
            <a:pPr marL="609600" indent="-609600" algn="ctr" eaLnBrk="1" hangingPunct="1">
              <a:lnSpc>
                <a:spcPct val="90000"/>
              </a:lnSpc>
              <a:buFontTx/>
              <a:buNone/>
            </a:pPr>
            <a:r>
              <a:rPr lang="pt-BR" altLang="pt-BR" sz="5400" b="1">
                <a:solidFill>
                  <a:schemeClr val="bg1"/>
                </a:solidFill>
              </a:rPr>
              <a:t>Obrigada!</a:t>
            </a:r>
          </a:p>
        </p:txBody>
      </p:sp>
    </p:spTree>
    <p:extLst>
      <p:ext uri="{BB962C8B-B14F-4D97-AF65-F5344CB8AC3E}">
        <p14:creationId xmlns:p14="http://schemas.microsoft.com/office/powerpoint/2010/main" val="150913013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Background</a:t>
            </a:r>
          </a:p>
        </p:txBody>
      </p:sp>
      <p:sp>
        <p:nvSpPr>
          <p:cNvPr id="4" name="Text Placeholder 3"/>
          <p:cNvSpPr>
            <a:spLocks noGrp="1"/>
          </p:cNvSpPr>
          <p:nvPr>
            <p:ph type="body" sz="quarter" idx="15"/>
          </p:nvPr>
        </p:nvSpPr>
        <p:spPr>
          <a:xfrm>
            <a:off x="344342" y="6576808"/>
            <a:ext cx="7203646" cy="172328"/>
          </a:xfrm>
        </p:spPr>
        <p:txBody>
          <a:bodyPr>
            <a:normAutofit/>
          </a:bodyPr>
          <a:lstStyle/>
          <a:p>
            <a:pPr algn="just"/>
            <a:r>
              <a:rPr lang="en-US" sz="1000" b="1" dirty="0"/>
              <a:t>Brazilian </a:t>
            </a:r>
            <a:r>
              <a:rPr lang="en-US" sz="1000" b="1" dirty="0" err="1"/>
              <a:t>MoH</a:t>
            </a:r>
            <a:r>
              <a:rPr lang="en-US" sz="1000" b="1" dirty="0"/>
              <a:t> 2017. Kerr et al 2018; </a:t>
            </a:r>
            <a:r>
              <a:rPr lang="en-US" sz="1000" b="1" dirty="0" err="1"/>
              <a:t>Guimarães</a:t>
            </a:r>
            <a:r>
              <a:rPr lang="en-US" sz="1000" b="1" dirty="0"/>
              <a:t> et al. 2018</a:t>
            </a:r>
          </a:p>
        </p:txBody>
      </p:sp>
      <p:sp>
        <p:nvSpPr>
          <p:cNvPr id="10" name="Text Placeholder 9"/>
          <p:cNvSpPr>
            <a:spLocks noGrp="1"/>
          </p:cNvSpPr>
          <p:nvPr>
            <p:ph type="body" sz="quarter" idx="14"/>
          </p:nvPr>
        </p:nvSpPr>
        <p:spPr>
          <a:xfrm>
            <a:off x="200651" y="958048"/>
            <a:ext cx="8710612" cy="1709186"/>
          </a:xfrm>
        </p:spPr>
        <p:txBody>
          <a:bodyPr/>
          <a:lstStyle/>
          <a:p>
            <a:pPr lvl="1"/>
            <a:r>
              <a:rPr lang="en-US" sz="2000" dirty="0"/>
              <a:t>Socio-structural factors are crucial to understand the low HIV testing uptake in many countries, as MSM may fear or may have experienced lack of privacy, confidentiality breaches and healthcare staff mistreatment</a:t>
            </a:r>
          </a:p>
          <a:p>
            <a:pPr lvl="1"/>
            <a:r>
              <a:rPr lang="en-US" sz="2000" dirty="0"/>
              <a:t>In Brazil, annual HIV testing by MSM increased from 21.2% (2009) to 43.9% (2016) </a:t>
            </a:r>
            <a:r>
              <a:rPr lang="en-US" sz="2000" dirty="0">
                <a:sym typeface="Wingdings" panose="05000000000000000000" pitchFamily="2" charset="2"/>
              </a:rPr>
              <a:t> not enough</a:t>
            </a:r>
            <a:endParaRPr lang="en-US" sz="2000" dirty="0"/>
          </a:p>
          <a:p>
            <a:pPr lvl="1"/>
            <a:endParaRPr lang="en-US" sz="1600" dirty="0"/>
          </a:p>
        </p:txBody>
      </p:sp>
      <p:graphicFrame>
        <p:nvGraphicFramePr>
          <p:cNvPr id="7" name="Espaço Reservado para Conteúdo 8"/>
          <p:cNvGraphicFramePr>
            <a:graphicFrameLocks/>
          </p:cNvGraphicFramePr>
          <p:nvPr>
            <p:extLst>
              <p:ext uri="{D42A27DB-BD31-4B8C-83A1-F6EECF244321}">
                <p14:modId xmlns:p14="http://schemas.microsoft.com/office/powerpoint/2010/main" val="3809947683"/>
              </p:ext>
            </p:extLst>
          </p:nvPr>
        </p:nvGraphicFramePr>
        <p:xfrm>
          <a:off x="172515" y="2493924"/>
          <a:ext cx="4934246" cy="2140933"/>
        </p:xfrm>
        <a:graphic>
          <a:graphicData uri="http://schemas.openxmlformats.org/drawingml/2006/chart">
            <c:chart xmlns:c="http://schemas.openxmlformats.org/drawingml/2006/chart" xmlns:r="http://schemas.openxmlformats.org/officeDocument/2006/relationships" r:id="rId3"/>
          </a:graphicData>
        </a:graphic>
      </p:graphicFrame>
      <p:pic>
        <p:nvPicPr>
          <p:cNvPr id="9" name="Imagem 8" descr="curitiba.bmp"/>
          <p:cNvPicPr>
            <a:picLocks noChangeAspect="1"/>
          </p:cNvPicPr>
          <p:nvPr/>
        </p:nvPicPr>
        <p:blipFill>
          <a:blip r:embed="rId4" cstate="print"/>
          <a:stretch>
            <a:fillRect/>
          </a:stretch>
        </p:blipFill>
        <p:spPr>
          <a:xfrm>
            <a:off x="5568055" y="4093028"/>
            <a:ext cx="3164540" cy="2764971"/>
          </a:xfrm>
          <a:prstGeom prst="rect">
            <a:avLst/>
          </a:prstGeom>
        </p:spPr>
      </p:pic>
      <p:sp>
        <p:nvSpPr>
          <p:cNvPr id="8" name="Texto explicativo retangular com cantos arredondados 7"/>
          <p:cNvSpPr/>
          <p:nvPr/>
        </p:nvSpPr>
        <p:spPr>
          <a:xfrm>
            <a:off x="1615078" y="4693919"/>
            <a:ext cx="2608579" cy="1823827"/>
          </a:xfrm>
          <a:prstGeom prst="wedgeRoundRectCallout">
            <a:avLst>
              <a:gd name="adj1" fmla="val 170623"/>
              <a:gd name="adj2" fmla="val 30525"/>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pt-BR" sz="1400" b="1" dirty="0">
                <a:solidFill>
                  <a:schemeClr val="tx1"/>
                </a:solidFill>
              </a:rPr>
              <a:t>Curitiba</a:t>
            </a:r>
          </a:p>
          <a:p>
            <a:pPr>
              <a:buFont typeface="Arial" pitchFamily="34" charset="0"/>
              <a:buChar char="•"/>
            </a:pPr>
            <a:r>
              <a:rPr lang="pt-BR" sz="1400" b="0" dirty="0">
                <a:solidFill>
                  <a:schemeClr val="tx1"/>
                </a:solidFill>
              </a:rPr>
              <a:t> 1.75 million inhabitants</a:t>
            </a:r>
          </a:p>
          <a:p>
            <a:pPr>
              <a:buFont typeface="Arial" pitchFamily="34" charset="0"/>
              <a:buChar char="•"/>
            </a:pPr>
            <a:endParaRPr lang="pt-BR" sz="1400" b="0" dirty="0">
              <a:solidFill>
                <a:schemeClr val="tx1"/>
              </a:solidFill>
            </a:endParaRPr>
          </a:p>
          <a:p>
            <a:pPr>
              <a:buFont typeface="Arial" pitchFamily="34" charset="0"/>
              <a:buChar char="•"/>
            </a:pPr>
            <a:r>
              <a:rPr lang="pt-BR" sz="1400" dirty="0">
                <a:solidFill>
                  <a:schemeClr val="tx1"/>
                </a:solidFill>
              </a:rPr>
              <a:t> 19.9% (95%CI: 14.2-27.2) HIV prevalence among MSM</a:t>
            </a:r>
          </a:p>
          <a:p>
            <a:pPr>
              <a:buFont typeface="Arial" pitchFamily="34" charset="0"/>
              <a:buChar char="•"/>
            </a:pPr>
            <a:endParaRPr lang="pt-BR" sz="1400" dirty="0">
              <a:solidFill>
                <a:schemeClr val="tx1"/>
              </a:solidFill>
            </a:endParaRPr>
          </a:p>
          <a:p>
            <a:pPr>
              <a:buFont typeface="Arial" pitchFamily="34" charset="0"/>
              <a:buChar char="•"/>
            </a:pPr>
            <a:r>
              <a:rPr lang="pt-BR" sz="1400" dirty="0">
                <a:solidFill>
                  <a:schemeClr val="tx1"/>
                </a:solidFill>
              </a:rPr>
              <a:t> High level of homophobia </a:t>
            </a:r>
            <a:endParaRPr lang="pt-BR" sz="1600" b="0" dirty="0">
              <a:solidFill>
                <a:schemeClr val="bg1"/>
              </a:solidFill>
            </a:endParaRPr>
          </a:p>
        </p:txBody>
      </p:sp>
    </p:spTree>
    <p:extLst>
      <p:ext uri="{BB962C8B-B14F-4D97-AF65-F5344CB8AC3E}">
        <p14:creationId xmlns:p14="http://schemas.microsoft.com/office/powerpoint/2010/main" val="3727386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172515" y="203817"/>
            <a:ext cx="8768132" cy="1014637"/>
          </a:xfrm>
        </p:spPr>
        <p:txBody>
          <a:bodyPr/>
          <a:lstStyle/>
          <a:p>
            <a:r>
              <a:rPr lang="en-US" dirty="0"/>
              <a:t>A HORA É AGORA (Time is now) </a:t>
            </a:r>
          </a:p>
          <a:p>
            <a:endParaRPr lang="pt-BR" dirty="0"/>
          </a:p>
        </p:txBody>
      </p:sp>
      <p:sp>
        <p:nvSpPr>
          <p:cNvPr id="5" name="Espaço Reservado para Texto 3"/>
          <p:cNvSpPr>
            <a:spLocks noGrp="1"/>
          </p:cNvSpPr>
          <p:nvPr>
            <p:ph type="body" sz="quarter" idx="14"/>
          </p:nvPr>
        </p:nvSpPr>
        <p:spPr>
          <a:xfrm>
            <a:off x="0" y="930955"/>
            <a:ext cx="8710612" cy="2792559"/>
          </a:xfrm>
        </p:spPr>
        <p:txBody>
          <a:bodyPr/>
          <a:lstStyle/>
          <a:p>
            <a:pPr lvl="2"/>
            <a:r>
              <a:rPr lang="en-US" sz="1800" dirty="0"/>
              <a:t>Community-wide intervention to increase HIV testing and linkage to care among MSM in Curitiba</a:t>
            </a:r>
          </a:p>
          <a:p>
            <a:pPr lvl="3"/>
            <a:r>
              <a:rPr lang="en-US" sz="1600" b="1" dirty="0"/>
              <a:t>Web-based HIV self-testing (“E-testing”) - From 2015 to 2017</a:t>
            </a:r>
          </a:p>
          <a:p>
            <a:pPr lvl="3"/>
            <a:r>
              <a:rPr lang="en-US" sz="1600" dirty="0"/>
              <a:t>Mobile testing (2 vans)</a:t>
            </a:r>
          </a:p>
          <a:p>
            <a:pPr lvl="3"/>
            <a:r>
              <a:rPr lang="en-US" sz="1600" dirty="0"/>
              <a:t>Testing in a LGBT NGO</a:t>
            </a:r>
          </a:p>
          <a:p>
            <a:pPr lvl="3"/>
            <a:r>
              <a:rPr lang="en-US" sz="1600" dirty="0"/>
              <a:t>Testing in a public voluntary and counseling testing service (VCT)</a:t>
            </a:r>
          </a:p>
          <a:p>
            <a:pPr lvl="3"/>
            <a:r>
              <a:rPr lang="en-US" sz="1600" dirty="0"/>
              <a:t>Steering Committee: SMS Curitiba, Department of STI/AIDS Brazilian </a:t>
            </a:r>
            <a:r>
              <a:rPr lang="en-US" sz="1600" dirty="0" err="1"/>
              <a:t>MoH</a:t>
            </a:r>
            <a:r>
              <a:rPr lang="en-US" sz="1600" dirty="0"/>
              <a:t>, FIOCRUZ, CDC Brazil and NGO </a:t>
            </a:r>
            <a:r>
              <a:rPr lang="en-US" sz="1600" dirty="0" err="1"/>
              <a:t>Grupo</a:t>
            </a:r>
            <a:r>
              <a:rPr lang="en-US" sz="1600" dirty="0"/>
              <a:t> </a:t>
            </a:r>
            <a:r>
              <a:rPr lang="en-US" sz="1600" dirty="0" err="1"/>
              <a:t>Dignidade</a:t>
            </a:r>
            <a:endParaRPr lang="en-US" sz="1600" dirty="0"/>
          </a:p>
          <a:p>
            <a:pPr lvl="3"/>
            <a:endParaRPr lang="en-US" sz="1600" dirty="0"/>
          </a:p>
          <a:p>
            <a:endParaRPr lang="pt-BR" dirty="0"/>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32" y="5004589"/>
            <a:ext cx="2542903" cy="1830902"/>
          </a:xfrm>
          <a:prstGeom prst="rect">
            <a:avLst/>
          </a:prstGeom>
        </p:spPr>
      </p:pic>
      <p:pic>
        <p:nvPicPr>
          <p:cNvPr id="7" name="Imagem 6"/>
          <p:cNvPicPr>
            <a:picLocks noChangeAspect="1"/>
          </p:cNvPicPr>
          <p:nvPr/>
        </p:nvPicPr>
        <p:blipFill>
          <a:blip r:embed="rId4"/>
          <a:stretch>
            <a:fillRect/>
          </a:stretch>
        </p:blipFill>
        <p:spPr>
          <a:xfrm>
            <a:off x="2775373" y="4982080"/>
            <a:ext cx="3800602" cy="1805138"/>
          </a:xfrm>
          <a:prstGeom prst="rect">
            <a:avLst/>
          </a:prstGeom>
        </p:spPr>
      </p:pic>
      <p:pic>
        <p:nvPicPr>
          <p:cNvPr id="8"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35930" y="4982080"/>
            <a:ext cx="2429692" cy="1875920"/>
          </a:xfrm>
          <a:prstGeom prst="rect">
            <a:avLst/>
          </a:prstGeom>
        </p:spPr>
      </p:pic>
      <p:pic>
        <p:nvPicPr>
          <p:cNvPr id="9" name="Imagem 8"/>
          <p:cNvPicPr>
            <a:picLocks noChangeAspect="1"/>
          </p:cNvPicPr>
          <p:nvPr/>
        </p:nvPicPr>
        <p:blipFill>
          <a:blip r:embed="rId6"/>
          <a:stretch>
            <a:fillRect/>
          </a:stretch>
        </p:blipFill>
        <p:spPr>
          <a:xfrm>
            <a:off x="1848236" y="3057087"/>
            <a:ext cx="4892219" cy="1856358"/>
          </a:xfrm>
          <a:prstGeom prst="rect">
            <a:avLst/>
          </a:prstGeom>
        </p:spPr>
      </p:pic>
    </p:spTree>
    <p:extLst>
      <p:ext uri="{BB962C8B-B14F-4D97-AF65-F5344CB8AC3E}">
        <p14:creationId xmlns:p14="http://schemas.microsoft.com/office/powerpoint/2010/main" val="35290147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172515" y="203817"/>
            <a:ext cx="8768132" cy="1586075"/>
          </a:xfrm>
        </p:spPr>
        <p:txBody>
          <a:bodyPr/>
          <a:lstStyle/>
          <a:p>
            <a:r>
              <a:rPr lang="en-US" dirty="0"/>
              <a:t>A HORA É AGORA (Time is now) </a:t>
            </a:r>
          </a:p>
          <a:p>
            <a:endParaRPr lang="en-US" dirty="0"/>
          </a:p>
          <a:p>
            <a:endParaRPr lang="pt-BR" dirty="0"/>
          </a:p>
        </p:txBody>
      </p:sp>
      <p:sp>
        <p:nvSpPr>
          <p:cNvPr id="5" name="Text Placeholder 9"/>
          <p:cNvSpPr txBox="1">
            <a:spLocks/>
          </p:cNvSpPr>
          <p:nvPr/>
        </p:nvSpPr>
        <p:spPr>
          <a:xfrm>
            <a:off x="45554" y="912811"/>
            <a:ext cx="8710612" cy="2148793"/>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25000"/>
                  </a:schemeClr>
                </a:solidFill>
                <a:latin typeface="+mn-lt"/>
                <a:ea typeface="+mn-ea"/>
                <a:cs typeface="+mn-cs"/>
              </a:defRPr>
            </a:lvl1pPr>
            <a:lvl2pPr marL="336550" indent="-160338"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577850" indent="-241300" algn="l" defTabSz="914400" rtl="0" eaLnBrk="1" latinLnBrk="0" hangingPunct="1">
              <a:lnSpc>
                <a:spcPct val="90000"/>
              </a:lnSpc>
              <a:spcBef>
                <a:spcPts val="500"/>
              </a:spcBef>
              <a:buFont typeface="Segoe UI" panose="020B0502040204020203" pitchFamily="34" charset="0"/>
              <a:buChar char="–"/>
              <a:defRPr sz="2400" kern="1200">
                <a:solidFill>
                  <a:schemeClr val="bg2">
                    <a:lumMod val="25000"/>
                  </a:schemeClr>
                </a:solidFill>
                <a:latin typeface="+mn-lt"/>
                <a:ea typeface="+mn-ea"/>
                <a:cs typeface="+mn-cs"/>
              </a:defRPr>
            </a:lvl3pPr>
            <a:lvl4pPr marL="801688" indent="-176213" algn="l" defTabSz="914400" rtl="0" eaLnBrk="1" latinLnBrk="0" hangingPunct="1">
              <a:lnSpc>
                <a:spcPct val="90000"/>
              </a:lnSpc>
              <a:spcBef>
                <a:spcPts val="500"/>
              </a:spcBef>
              <a:buFont typeface="Wingdings" panose="05000000000000000000" pitchFamily="2" charset="2"/>
              <a:buChar char="§"/>
              <a:defRPr sz="2400" kern="1200">
                <a:solidFill>
                  <a:schemeClr val="bg2">
                    <a:lumMod val="25000"/>
                  </a:schemeClr>
                </a:solidFill>
                <a:latin typeface="+mn-lt"/>
                <a:ea typeface="+mn-ea"/>
                <a:cs typeface="+mn-cs"/>
              </a:defRPr>
            </a:lvl4pPr>
            <a:lvl5pPr marL="1027113" indent="-225425"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25000"/>
                  </a:schemeClr>
                </a:solidFill>
                <a:latin typeface="+mn-lt"/>
                <a:ea typeface="+mn-ea"/>
                <a:cs typeface="+mn-cs"/>
              </a:defRPr>
            </a:lvl5pPr>
            <a:lvl6pPr marL="1200150" indent="-1714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a:solidFill>
                  <a:schemeClr val="accent6">
                    <a:lumMod val="75000"/>
                  </a:schemeClr>
                </a:solidFill>
              </a:rPr>
              <a:t>E-testing</a:t>
            </a:r>
          </a:p>
          <a:p>
            <a:pPr lvl="2">
              <a:buClr>
                <a:schemeClr val="accent2"/>
              </a:buClr>
            </a:pPr>
            <a:r>
              <a:rPr lang="en-US" sz="2000" dirty="0"/>
              <a:t>To develop, implement and evaluate the </a:t>
            </a:r>
            <a:r>
              <a:rPr lang="en-US" sz="2000" b="1" dirty="0"/>
              <a:t>feasibility</a:t>
            </a:r>
            <a:r>
              <a:rPr lang="en-US" sz="2000" dirty="0"/>
              <a:t> of a Web-based intervention that</a:t>
            </a:r>
          </a:p>
          <a:p>
            <a:pPr lvl="3">
              <a:buClr>
                <a:schemeClr val="accent2"/>
              </a:buClr>
            </a:pPr>
            <a:r>
              <a:rPr lang="en-US" sz="1800" dirty="0"/>
              <a:t>Promotes HIV prevention</a:t>
            </a:r>
          </a:p>
          <a:p>
            <a:pPr lvl="3">
              <a:buClr>
                <a:schemeClr val="accent2"/>
              </a:buClr>
            </a:pPr>
            <a:r>
              <a:rPr lang="en-US" sz="1800" dirty="0"/>
              <a:t>Provides free anonymous HIVST</a:t>
            </a:r>
          </a:p>
          <a:p>
            <a:pPr lvl="3">
              <a:buClr>
                <a:schemeClr val="accent2"/>
              </a:buClr>
            </a:pPr>
            <a:r>
              <a:rPr lang="en-US" sz="1800" dirty="0"/>
              <a:t>Promotes linkage to care </a:t>
            </a:r>
          </a:p>
          <a:p>
            <a:pPr lvl="3">
              <a:buClr>
                <a:schemeClr val="accent2"/>
              </a:buClr>
            </a:pPr>
            <a:endParaRPr lang="en-US" sz="1800" dirty="0"/>
          </a:p>
        </p:txBody>
      </p:sp>
      <p:sp>
        <p:nvSpPr>
          <p:cNvPr id="6" name="Texto explicativo retangular com cantos arredondados 5"/>
          <p:cNvSpPr/>
          <p:nvPr/>
        </p:nvSpPr>
        <p:spPr>
          <a:xfrm>
            <a:off x="5887525" y="1621642"/>
            <a:ext cx="2227434" cy="1439962"/>
          </a:xfrm>
          <a:prstGeom prst="wedgeRoundRectCallout">
            <a:avLst>
              <a:gd name="adj1" fmla="val -125135"/>
              <a:gd name="adj2" fmla="val 9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t>Screening test </a:t>
            </a:r>
          </a:p>
          <a:p>
            <a:pPr marL="171450" indent="-171450">
              <a:buFont typeface="Arial" panose="020B0604020202020204" pitchFamily="34" charset="0"/>
              <a:buChar char="•"/>
            </a:pPr>
            <a:r>
              <a:rPr lang="en-US" sz="1200" dirty="0"/>
              <a:t>Recommended by the WHO as an additional HIV testing tool</a:t>
            </a:r>
          </a:p>
          <a:p>
            <a:pPr marL="171450" indent="-171450">
              <a:buFont typeface="Arial" panose="020B0604020202020204" pitchFamily="34" charset="0"/>
              <a:buChar char="•"/>
            </a:pPr>
            <a:r>
              <a:rPr lang="en-US" sz="1200" dirty="0"/>
              <a:t>Highly accepted and accurate</a:t>
            </a:r>
          </a:p>
        </p:txBody>
      </p:sp>
      <p:pic>
        <p:nvPicPr>
          <p:cNvPr id="7" name="Picture 2" descr="https://unaids.org.br/wp-content/uploads/2015/07/1_sliderahoraeagora-1800x5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23" y="3503571"/>
            <a:ext cx="7945515" cy="2564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271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172515" y="203817"/>
            <a:ext cx="8768132" cy="1014637"/>
          </a:xfrm>
        </p:spPr>
        <p:txBody>
          <a:bodyPr/>
          <a:lstStyle/>
          <a:p>
            <a:r>
              <a:rPr lang="en-US" dirty="0"/>
              <a:t>Website/app</a:t>
            </a:r>
          </a:p>
          <a:p>
            <a:endParaRPr lang="pt-BR" dirty="0"/>
          </a:p>
        </p:txBody>
      </p:sp>
      <p:sp>
        <p:nvSpPr>
          <p:cNvPr id="3" name="Espaço Reservado para Texto 2"/>
          <p:cNvSpPr>
            <a:spLocks noGrp="1"/>
          </p:cNvSpPr>
          <p:nvPr>
            <p:ph type="body" sz="quarter" idx="14"/>
          </p:nvPr>
        </p:nvSpPr>
        <p:spPr/>
        <p:txBody>
          <a:bodyPr/>
          <a:lstStyle/>
          <a:p>
            <a:endParaRPr lang="pt-BR"/>
          </a:p>
        </p:txBody>
      </p:sp>
      <p:pic>
        <p:nvPicPr>
          <p:cNvPr id="5" name="Imagem 4"/>
          <p:cNvPicPr>
            <a:picLocks noChangeAspect="1"/>
          </p:cNvPicPr>
          <p:nvPr/>
        </p:nvPicPr>
        <p:blipFill>
          <a:blip r:embed="rId3"/>
          <a:stretch>
            <a:fillRect/>
          </a:stretch>
        </p:blipFill>
        <p:spPr>
          <a:xfrm>
            <a:off x="0" y="966651"/>
            <a:ext cx="9144000" cy="5891349"/>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344" y="1207242"/>
            <a:ext cx="2412274" cy="1802542"/>
          </a:xfrm>
          <a:prstGeom prst="rect">
            <a:avLst/>
          </a:prstGeom>
        </p:spPr>
      </p:pic>
      <p:pic>
        <p:nvPicPr>
          <p:cNvPr id="7" name="Imagem 6"/>
          <p:cNvPicPr>
            <a:picLocks noChangeAspect="1"/>
          </p:cNvPicPr>
          <p:nvPr/>
        </p:nvPicPr>
        <p:blipFill>
          <a:blip r:embed="rId5"/>
          <a:stretch>
            <a:fillRect/>
          </a:stretch>
        </p:blipFill>
        <p:spPr>
          <a:xfrm>
            <a:off x="0" y="763345"/>
            <a:ext cx="9143999" cy="200766"/>
          </a:xfrm>
          <a:prstGeom prst="rect">
            <a:avLst/>
          </a:prstGeom>
        </p:spPr>
      </p:pic>
    </p:spTree>
    <p:extLst>
      <p:ext uri="{BB962C8B-B14F-4D97-AF65-F5344CB8AC3E}">
        <p14:creationId xmlns:p14="http://schemas.microsoft.com/office/powerpoint/2010/main" val="110241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Website/app</a:t>
            </a:r>
          </a:p>
        </p:txBody>
      </p:sp>
      <p:sp>
        <p:nvSpPr>
          <p:cNvPr id="10" name="Text Placeholder 9"/>
          <p:cNvSpPr>
            <a:spLocks noGrp="1"/>
          </p:cNvSpPr>
          <p:nvPr>
            <p:ph type="body" sz="quarter" idx="14"/>
          </p:nvPr>
        </p:nvSpPr>
        <p:spPr/>
        <p:txBody>
          <a:bodyPr/>
          <a:lstStyle/>
          <a:p>
            <a:pPr>
              <a:buClr>
                <a:schemeClr val="accent2"/>
              </a:buClr>
              <a:buFont typeface="Arial" pitchFamily="34" charset="0"/>
              <a:buChar char="•"/>
            </a:pPr>
            <a:r>
              <a:rPr lang="pt-BR" dirty="0"/>
              <a:t> </a:t>
            </a:r>
            <a:r>
              <a:rPr lang="pt-BR" dirty="0" err="1"/>
              <a:t>Available</a:t>
            </a:r>
            <a:r>
              <a:rPr lang="pt-BR" dirty="0"/>
              <a:t> </a:t>
            </a:r>
            <a:r>
              <a:rPr lang="en-US" dirty="0"/>
              <a:t>at </a:t>
            </a:r>
            <a:r>
              <a:rPr lang="en-US" u="sng" dirty="0">
                <a:hlinkClick r:id="rId2"/>
              </a:rPr>
              <a:t>https://www.ahoraeagora.org/</a:t>
            </a:r>
            <a:r>
              <a:rPr lang="en-US" dirty="0"/>
              <a:t> and IOS and Android</a:t>
            </a:r>
          </a:p>
          <a:p>
            <a:pPr lvl="1">
              <a:buClr>
                <a:schemeClr val="accent2"/>
              </a:buClr>
            </a:pPr>
            <a:r>
              <a:rPr lang="en-US" dirty="0"/>
              <a:t> 5 modules: General information, HIVST request, Delivery, Administration and Monitoring </a:t>
            </a:r>
            <a:endParaRPr lang="pt-BR" dirty="0"/>
          </a:p>
          <a:p>
            <a:r>
              <a:rPr lang="pt-BR" dirty="0"/>
              <a:t> </a:t>
            </a:r>
          </a:p>
          <a:p>
            <a:pPr>
              <a:buClr>
                <a:schemeClr val="accent2"/>
              </a:buClr>
              <a:buFont typeface="Arial" pitchFamily="34" charset="0"/>
              <a:buChar char="•"/>
            </a:pPr>
            <a:r>
              <a:rPr lang="pt-BR" dirty="0"/>
              <a:t> General </a:t>
            </a:r>
            <a:r>
              <a:rPr lang="pt-BR" dirty="0" err="1"/>
              <a:t>information</a:t>
            </a:r>
            <a:endParaRPr lang="pt-BR" dirty="0"/>
          </a:p>
          <a:p>
            <a:pPr lvl="1">
              <a:buClr>
                <a:schemeClr val="accent2"/>
              </a:buClr>
            </a:pPr>
            <a:r>
              <a:rPr lang="pt-BR" b="1" i="1" dirty="0"/>
              <a:t> </a:t>
            </a:r>
            <a:r>
              <a:rPr lang="pt-BR" dirty="0"/>
              <a:t>HIV </a:t>
            </a:r>
            <a:r>
              <a:rPr lang="pt-BR" dirty="0" err="1"/>
              <a:t>prevention</a:t>
            </a:r>
            <a:endParaRPr lang="pt-BR" dirty="0"/>
          </a:p>
          <a:p>
            <a:pPr lvl="1">
              <a:buClr>
                <a:schemeClr val="accent2"/>
              </a:buClr>
            </a:pPr>
            <a:endParaRPr lang="pt-BR" dirty="0"/>
          </a:p>
          <a:p>
            <a:pPr lvl="1">
              <a:buClr>
                <a:schemeClr val="accent2"/>
              </a:buClr>
            </a:pPr>
            <a:r>
              <a:rPr lang="pt-BR" dirty="0"/>
              <a:t> Self </a:t>
            </a:r>
            <a:r>
              <a:rPr lang="pt-BR" dirty="0" err="1"/>
              <a:t>assesment</a:t>
            </a:r>
            <a:r>
              <a:rPr lang="pt-BR" dirty="0"/>
              <a:t> </a:t>
            </a:r>
            <a:r>
              <a:rPr lang="pt-BR" dirty="0" err="1"/>
              <a:t>of</a:t>
            </a:r>
            <a:r>
              <a:rPr lang="pt-BR" dirty="0"/>
              <a:t> </a:t>
            </a:r>
            <a:r>
              <a:rPr lang="pt-BR" dirty="0" err="1"/>
              <a:t>risk</a:t>
            </a:r>
            <a:endParaRPr lang="pt-BR" dirty="0"/>
          </a:p>
          <a:p>
            <a:pPr lvl="2">
              <a:buClr>
                <a:schemeClr val="accent2"/>
              </a:buClr>
              <a:buFont typeface="Arial" pitchFamily="34" charset="0"/>
              <a:buChar char="•"/>
            </a:pPr>
            <a:r>
              <a:rPr lang="pt-BR" sz="1400" dirty="0" err="1"/>
              <a:t>Adapted</a:t>
            </a:r>
            <a:r>
              <a:rPr lang="pt-BR" sz="1400" dirty="0"/>
              <a:t> </a:t>
            </a:r>
            <a:r>
              <a:rPr lang="pt-BR" sz="1400" dirty="0" err="1"/>
              <a:t>from</a:t>
            </a:r>
            <a:r>
              <a:rPr lang="pt-BR" sz="1400" i="1" dirty="0"/>
              <a:t> The HIV </a:t>
            </a:r>
            <a:r>
              <a:rPr lang="pt-BR" sz="1400" i="1" dirty="0" err="1"/>
              <a:t>incidence</a:t>
            </a:r>
            <a:r>
              <a:rPr lang="pt-BR" sz="1400" i="1" dirty="0"/>
              <a:t> </a:t>
            </a:r>
            <a:r>
              <a:rPr lang="pt-BR" sz="1400" i="1" dirty="0" err="1"/>
              <a:t>Risk</a:t>
            </a:r>
            <a:r>
              <a:rPr lang="pt-BR" sz="1400" i="1" dirty="0"/>
              <a:t> Index for MSM, </a:t>
            </a:r>
            <a:r>
              <a:rPr lang="pt-BR" sz="1400" dirty="0"/>
              <a:t>CDC </a:t>
            </a:r>
            <a:r>
              <a:rPr lang="pt-BR" sz="1400" dirty="0" err="1"/>
              <a:t>guideline</a:t>
            </a:r>
            <a:r>
              <a:rPr lang="pt-BR" sz="1400" dirty="0"/>
              <a:t> for PrEP </a:t>
            </a:r>
          </a:p>
          <a:p>
            <a:pPr lvl="1">
              <a:buClr>
                <a:schemeClr val="accent2"/>
              </a:buClr>
            </a:pPr>
            <a:endParaRPr lang="pt-BR" dirty="0"/>
          </a:p>
          <a:p>
            <a:pPr lvl="1">
              <a:buClr>
                <a:schemeClr val="accent2"/>
              </a:buClr>
            </a:pPr>
            <a:r>
              <a:rPr lang="pt-BR" dirty="0"/>
              <a:t> HIV </a:t>
            </a:r>
            <a:r>
              <a:rPr lang="pt-BR" dirty="0" err="1"/>
              <a:t>testing</a:t>
            </a:r>
            <a:r>
              <a:rPr lang="pt-BR" dirty="0"/>
              <a:t> </a:t>
            </a:r>
            <a:r>
              <a:rPr lang="pt-BR" dirty="0" err="1"/>
              <a:t>facilities</a:t>
            </a:r>
            <a:r>
              <a:rPr lang="pt-BR" dirty="0"/>
              <a:t> </a:t>
            </a:r>
          </a:p>
        </p:txBody>
      </p:sp>
      <p:grpSp>
        <p:nvGrpSpPr>
          <p:cNvPr id="13" name="Grupo 12"/>
          <p:cNvGrpSpPr/>
          <p:nvPr/>
        </p:nvGrpSpPr>
        <p:grpSpPr>
          <a:xfrm>
            <a:off x="258427" y="958048"/>
            <a:ext cx="8241689" cy="4808332"/>
            <a:chOff x="267326" y="1002604"/>
            <a:chExt cx="8241689" cy="4808332"/>
          </a:xfrm>
        </p:grpSpPr>
        <p:pic>
          <p:nvPicPr>
            <p:cNvPr id="5" name="Imagem 4" descr="PrEP.jpg"/>
            <p:cNvPicPr>
              <a:picLocks noChangeAspect="1"/>
            </p:cNvPicPr>
            <p:nvPr/>
          </p:nvPicPr>
          <p:blipFill>
            <a:blip r:embed="rId3"/>
            <a:stretch>
              <a:fillRect/>
            </a:stretch>
          </p:blipFill>
          <p:spPr>
            <a:xfrm>
              <a:off x="267326" y="1002604"/>
              <a:ext cx="8241689" cy="4808332"/>
            </a:xfrm>
            <a:prstGeom prst="rect">
              <a:avLst/>
            </a:prstGeom>
          </p:spPr>
        </p:pic>
        <p:sp>
          <p:nvSpPr>
            <p:cNvPr id="12" name="Retângulo 11"/>
            <p:cNvSpPr/>
            <p:nvPr/>
          </p:nvSpPr>
          <p:spPr>
            <a:xfrm>
              <a:off x="4635954" y="5513654"/>
              <a:ext cx="564696" cy="275447"/>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1" name="Grupo 10"/>
          <p:cNvGrpSpPr/>
          <p:nvPr/>
        </p:nvGrpSpPr>
        <p:grpSpPr>
          <a:xfrm>
            <a:off x="0" y="1105989"/>
            <a:ext cx="9099747" cy="5277212"/>
            <a:chOff x="0" y="958048"/>
            <a:chExt cx="9144000" cy="5301877"/>
          </a:xfrm>
        </p:grpSpPr>
        <p:pic>
          <p:nvPicPr>
            <p:cNvPr id="7" name="Imagem 6" descr="calculadora.bmp"/>
            <p:cNvPicPr>
              <a:picLocks noChangeAspect="1"/>
            </p:cNvPicPr>
            <p:nvPr/>
          </p:nvPicPr>
          <p:blipFill>
            <a:blip r:embed="rId4"/>
            <a:stretch>
              <a:fillRect/>
            </a:stretch>
          </p:blipFill>
          <p:spPr>
            <a:xfrm>
              <a:off x="0" y="958048"/>
              <a:ext cx="9144000" cy="5301877"/>
            </a:xfrm>
            <a:prstGeom prst="rect">
              <a:avLst/>
            </a:prstGeom>
          </p:spPr>
        </p:pic>
        <p:sp>
          <p:nvSpPr>
            <p:cNvPr id="9" name="Retângulo 8"/>
            <p:cNvSpPr/>
            <p:nvPr/>
          </p:nvSpPr>
          <p:spPr>
            <a:xfrm>
              <a:off x="5133975" y="5937299"/>
              <a:ext cx="800100" cy="234901"/>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8" name="Grupo 7"/>
          <p:cNvGrpSpPr/>
          <p:nvPr/>
        </p:nvGrpSpPr>
        <p:grpSpPr>
          <a:xfrm>
            <a:off x="-44253" y="1345597"/>
            <a:ext cx="9144000" cy="5153679"/>
            <a:chOff x="-250505" y="659011"/>
            <a:chExt cx="9144000" cy="5153679"/>
          </a:xfrm>
        </p:grpSpPr>
        <p:pic>
          <p:nvPicPr>
            <p:cNvPr id="6" name="Imagem 5" descr="options for testing.jpg"/>
            <p:cNvPicPr>
              <a:picLocks noChangeAspect="1"/>
            </p:cNvPicPr>
            <p:nvPr/>
          </p:nvPicPr>
          <p:blipFill>
            <a:blip r:embed="rId5"/>
            <a:stretch>
              <a:fillRect/>
            </a:stretch>
          </p:blipFill>
          <p:spPr>
            <a:xfrm>
              <a:off x="-250505" y="659011"/>
              <a:ext cx="9144000" cy="5153679"/>
            </a:xfrm>
            <a:prstGeom prst="rect">
              <a:avLst/>
            </a:prstGeom>
          </p:spPr>
        </p:pic>
        <p:sp>
          <p:nvSpPr>
            <p:cNvPr id="3" name="Retângulo 2"/>
            <p:cNvSpPr/>
            <p:nvPr/>
          </p:nvSpPr>
          <p:spPr>
            <a:xfrm>
              <a:off x="4474029" y="5429250"/>
              <a:ext cx="664028" cy="296636"/>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24018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172515" y="203817"/>
            <a:ext cx="8768132" cy="1014637"/>
          </a:xfrm>
        </p:spPr>
        <p:txBody>
          <a:bodyPr/>
          <a:lstStyle/>
          <a:p>
            <a:r>
              <a:rPr lang="en-US" dirty="0"/>
              <a:t>HIVST</a:t>
            </a:r>
          </a:p>
          <a:p>
            <a:endParaRPr lang="pt-BR" dirty="0"/>
          </a:p>
        </p:txBody>
      </p:sp>
      <p:sp>
        <p:nvSpPr>
          <p:cNvPr id="3" name="Espaço Reservado para Texto 2"/>
          <p:cNvSpPr>
            <a:spLocks noGrp="1"/>
          </p:cNvSpPr>
          <p:nvPr>
            <p:ph type="body" sz="quarter" idx="15"/>
          </p:nvPr>
        </p:nvSpPr>
        <p:spPr/>
        <p:txBody>
          <a:bodyPr/>
          <a:lstStyle/>
          <a:p>
            <a:endParaRPr lang="pt-BR"/>
          </a:p>
        </p:txBody>
      </p:sp>
      <p:sp>
        <p:nvSpPr>
          <p:cNvPr id="4" name="Espaço Reservado para Texto 3"/>
          <p:cNvSpPr>
            <a:spLocks noGrp="1"/>
          </p:cNvSpPr>
          <p:nvPr>
            <p:ph type="body" sz="quarter" idx="14"/>
          </p:nvPr>
        </p:nvSpPr>
        <p:spPr>
          <a:xfrm>
            <a:off x="200651" y="958048"/>
            <a:ext cx="8710612" cy="2950551"/>
          </a:xfrm>
        </p:spPr>
        <p:txBody>
          <a:bodyPr/>
          <a:lstStyle/>
          <a:p>
            <a:pPr>
              <a:buClr>
                <a:schemeClr val="accent2"/>
              </a:buClr>
              <a:buFont typeface="Arial" pitchFamily="34" charset="0"/>
              <a:buChar char="•"/>
            </a:pPr>
            <a:r>
              <a:rPr lang="en-US" dirty="0"/>
              <a:t>HIVST kits</a:t>
            </a:r>
          </a:p>
          <a:p>
            <a:pPr lvl="2">
              <a:buClr>
                <a:schemeClr val="accent2"/>
              </a:buClr>
            </a:pPr>
            <a:r>
              <a:rPr lang="en-US" sz="2000" dirty="0"/>
              <a:t>Oral fluid (</a:t>
            </a:r>
            <a:r>
              <a:rPr lang="en-US" sz="2000" dirty="0" err="1"/>
              <a:t>OraQuick</a:t>
            </a:r>
            <a:r>
              <a:rPr lang="en-US" sz="2000" dirty="0"/>
              <a:t>®) test</a:t>
            </a:r>
          </a:p>
          <a:p>
            <a:pPr lvl="2">
              <a:buClr>
                <a:schemeClr val="accent2"/>
              </a:buClr>
            </a:pPr>
            <a:r>
              <a:rPr lang="en-US" sz="2000" dirty="0"/>
              <a:t>Two HIVST may be requested every 6 months</a:t>
            </a:r>
          </a:p>
          <a:p>
            <a:pPr lvl="2">
              <a:buClr>
                <a:schemeClr val="accent2"/>
              </a:buClr>
            </a:pPr>
            <a:r>
              <a:rPr lang="en-US" sz="2000" dirty="0"/>
              <a:t>Supply of condoms and lubricants</a:t>
            </a:r>
          </a:p>
          <a:p>
            <a:pPr lvl="2">
              <a:buClr>
                <a:schemeClr val="accent2"/>
              </a:buClr>
            </a:pPr>
            <a:r>
              <a:rPr lang="en-US" sz="2000" dirty="0"/>
              <a:t>Delivered by regular mail </a:t>
            </a:r>
            <a:r>
              <a:rPr lang="en-US" sz="2000" dirty="0" smtClean="0"/>
              <a:t>or </a:t>
            </a:r>
            <a:r>
              <a:rPr lang="en-US" sz="2000" smtClean="0"/>
              <a:t>to be retrieved </a:t>
            </a:r>
            <a:r>
              <a:rPr lang="en-US" sz="2000" dirty="0"/>
              <a:t>in public pharmacy (anonymous)</a:t>
            </a:r>
          </a:p>
          <a:p>
            <a:pPr>
              <a:buClr>
                <a:schemeClr val="accent2"/>
              </a:buClr>
              <a:buFont typeface="Arial" pitchFamily="34" charset="0"/>
              <a:buChar char="•"/>
            </a:pPr>
            <a:r>
              <a:rPr lang="en-US" dirty="0"/>
              <a:t> Step-by-step video and written test instructions</a:t>
            </a:r>
          </a:p>
          <a:p>
            <a:pPr>
              <a:buClr>
                <a:schemeClr val="accent2"/>
              </a:buClr>
              <a:buFont typeface="Arial" pitchFamily="34" charset="0"/>
              <a:buChar char="•"/>
            </a:pPr>
            <a:r>
              <a:rPr lang="en-US" dirty="0"/>
              <a:t> 24/7 hotline is available </a:t>
            </a:r>
          </a:p>
          <a:p>
            <a:endParaRPr lang="pt-BR" dirty="0"/>
          </a:p>
        </p:txBody>
      </p:sp>
      <p:grpSp>
        <p:nvGrpSpPr>
          <p:cNvPr id="5" name="Grupo 9"/>
          <p:cNvGrpSpPr/>
          <p:nvPr/>
        </p:nvGrpSpPr>
        <p:grpSpPr>
          <a:xfrm>
            <a:off x="859972" y="4009725"/>
            <a:ext cx="7116777" cy="2308276"/>
            <a:chOff x="0" y="-253829"/>
            <a:chExt cx="9123061" cy="4219575"/>
          </a:xfrm>
        </p:grpSpPr>
        <p:pic>
          <p:nvPicPr>
            <p:cNvPr id="6" name="Imagem 5" descr="teste2.jpg"/>
            <p:cNvPicPr>
              <a:picLocks noChangeAspect="1"/>
            </p:cNvPicPr>
            <p:nvPr/>
          </p:nvPicPr>
          <p:blipFill>
            <a:blip r:embed="rId2"/>
            <a:stretch>
              <a:fillRect/>
            </a:stretch>
          </p:blipFill>
          <p:spPr>
            <a:xfrm>
              <a:off x="2775685" y="344359"/>
              <a:ext cx="6347376" cy="3621387"/>
            </a:xfrm>
            <a:prstGeom prst="rect">
              <a:avLst/>
            </a:prstGeom>
          </p:spPr>
        </p:pic>
        <p:pic>
          <p:nvPicPr>
            <p:cNvPr id="7" name="Imagem 6" descr="teste.jpg"/>
            <p:cNvPicPr>
              <a:picLocks noChangeAspect="1"/>
            </p:cNvPicPr>
            <p:nvPr/>
          </p:nvPicPr>
          <p:blipFill>
            <a:blip r:embed="rId3"/>
            <a:stretch>
              <a:fillRect/>
            </a:stretch>
          </p:blipFill>
          <p:spPr>
            <a:xfrm>
              <a:off x="0" y="-253829"/>
              <a:ext cx="6400800" cy="4219575"/>
            </a:xfrm>
            <a:prstGeom prst="rect">
              <a:avLst/>
            </a:prstGeom>
          </p:spPr>
        </p:pic>
      </p:grpSp>
    </p:spTree>
    <p:extLst>
      <p:ext uri="{BB962C8B-B14F-4D97-AF65-F5344CB8AC3E}">
        <p14:creationId xmlns:p14="http://schemas.microsoft.com/office/powerpoint/2010/main" val="1983501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p:txBody>
          <a:bodyPr/>
          <a:lstStyle/>
          <a:p>
            <a:r>
              <a:rPr lang="pt-BR" dirty="0"/>
              <a:t>Communications </a:t>
            </a:r>
            <a:r>
              <a:rPr lang="pt-BR" dirty="0" err="1"/>
              <a:t>Plan</a:t>
            </a:r>
            <a:r>
              <a:rPr lang="pt-BR" dirty="0"/>
              <a:t> – </a:t>
            </a:r>
            <a:r>
              <a:rPr lang="pt-BR" dirty="0" err="1"/>
              <a:t>the</a:t>
            </a:r>
            <a:r>
              <a:rPr lang="pt-BR" dirty="0"/>
              <a:t> </a:t>
            </a:r>
            <a:r>
              <a:rPr lang="pt-BR" dirty="0" err="1"/>
              <a:t>cornerstone</a:t>
            </a:r>
            <a:endParaRPr lang="pt-BR" dirty="0"/>
          </a:p>
        </p:txBody>
      </p:sp>
      <p:sp>
        <p:nvSpPr>
          <p:cNvPr id="4" name="TextBox 9"/>
          <p:cNvSpPr txBox="1">
            <a:spLocks noChangeArrowheads="1"/>
          </p:cNvSpPr>
          <p:nvPr/>
        </p:nvSpPr>
        <p:spPr bwMode="auto">
          <a:xfrm>
            <a:off x="388112" y="894341"/>
            <a:ext cx="251921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Calibri" charset="0"/>
              </a:rPr>
              <a:t>Drink coasters for bars</a:t>
            </a:r>
          </a:p>
        </p:txBody>
      </p:sp>
      <p:sp>
        <p:nvSpPr>
          <p:cNvPr id="5" name="TextBox 11"/>
          <p:cNvSpPr txBox="1">
            <a:spLocks noChangeArrowheads="1"/>
          </p:cNvSpPr>
          <p:nvPr/>
        </p:nvSpPr>
        <p:spPr bwMode="auto">
          <a:xfrm>
            <a:off x="5141087" y="784951"/>
            <a:ext cx="110831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Calibri" charset="0"/>
              </a:rPr>
              <a:t>Lollipops</a:t>
            </a:r>
          </a:p>
        </p:txBody>
      </p:sp>
      <p:pic>
        <p:nvPicPr>
          <p:cNvPr id="6" name="Imagem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974" y="1253263"/>
            <a:ext cx="4322763" cy="227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Image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711" y="1139937"/>
            <a:ext cx="2940050" cy="130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 descr="Captura de tela 2016-04-25 às 11.22.5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274" y="3687048"/>
            <a:ext cx="2036763" cy="204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Captura de tela 2016-04-25 às 11.23.0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29624" y="3681083"/>
            <a:ext cx="2041525" cy="2036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6"/>
          <p:cNvSpPr txBox="1">
            <a:spLocks noChangeArrowheads="1"/>
          </p:cNvSpPr>
          <p:nvPr/>
        </p:nvSpPr>
        <p:spPr bwMode="auto">
          <a:xfrm>
            <a:off x="7889722" y="6020669"/>
            <a:ext cx="96051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Calibri" charset="0"/>
              </a:rPr>
              <a:t>T-shirts</a:t>
            </a:r>
          </a:p>
        </p:txBody>
      </p:sp>
      <p:pic>
        <p:nvPicPr>
          <p:cNvPr id="11" name="Picture 8" descr="08_CAMISETA_0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6000" y="2791738"/>
            <a:ext cx="1811338" cy="2052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9" descr="08_CAMISETA_0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6725" y="2791738"/>
            <a:ext cx="2055813" cy="205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0" descr="08_CAMISETA_03.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08675" y="5033288"/>
            <a:ext cx="1816100" cy="181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301964"/>
      </p:ext>
    </p:extLst>
  </p:cSld>
  <p:clrMapOvr>
    <a:masterClrMapping/>
  </p:clrMapOvr>
  <p:timing>
    <p:tnLst>
      <p:par>
        <p:cTn id="1" dur="indefinite" restart="never" nodeType="tmRoot"/>
      </p:par>
    </p:tnLst>
  </p:timing>
</p:sld>
</file>

<file path=ppt/theme/theme1.xml><?xml version="1.0" encoding="utf-8"?>
<a:theme xmlns:a="http://schemas.openxmlformats.org/drawingml/2006/main" name="Section Break Master">
  <a:themeElements>
    <a:clrScheme name="PEPFAR">
      <a:dk1>
        <a:srgbClr val="16181A"/>
      </a:dk1>
      <a:lt1>
        <a:srgbClr val="FFFFFF"/>
      </a:lt1>
      <a:dk2>
        <a:srgbClr val="468CA8"/>
      </a:dk2>
      <a:lt2>
        <a:srgbClr val="16181A"/>
      </a:lt2>
      <a:accent1>
        <a:srgbClr val="B64C4B"/>
      </a:accent1>
      <a:accent2>
        <a:srgbClr val="468CA8"/>
      </a:accent2>
      <a:accent3>
        <a:srgbClr val="7F7F7F"/>
      </a:accent3>
      <a:accent4>
        <a:srgbClr val="F47C20"/>
      </a:accent4>
      <a:accent5>
        <a:srgbClr val="009999"/>
      </a:accent5>
      <a:accent6>
        <a:srgbClr val="047AAA"/>
      </a:accent6>
      <a:hlink>
        <a:srgbClr val="0563C1"/>
      </a:hlink>
      <a:folHlink>
        <a:srgbClr val="954F72"/>
      </a:folHlink>
    </a:clrScheme>
    <a:fontScheme name="PEPFAR">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PFAR Theme" id="{D554F53B-AEC7-4F82-A0D6-B045BF4FA345}" vid="{26E8B40A-6C7F-4326-89A2-440D0D9D6250}"/>
    </a:ext>
  </a:extLst>
</a:theme>
</file>

<file path=ppt/theme/theme2.xml><?xml version="1.0" encoding="utf-8"?>
<a:theme xmlns:a="http://schemas.openxmlformats.org/drawingml/2006/main" name="Master Callout Text and Data">
  <a:themeElements>
    <a:clrScheme name="PEPFAR">
      <a:dk1>
        <a:srgbClr val="16181A"/>
      </a:dk1>
      <a:lt1>
        <a:srgbClr val="FFFFFF"/>
      </a:lt1>
      <a:dk2>
        <a:srgbClr val="468CA8"/>
      </a:dk2>
      <a:lt2>
        <a:srgbClr val="16181A"/>
      </a:lt2>
      <a:accent1>
        <a:srgbClr val="B64C4B"/>
      </a:accent1>
      <a:accent2>
        <a:srgbClr val="468CA8"/>
      </a:accent2>
      <a:accent3>
        <a:srgbClr val="7F7F7F"/>
      </a:accent3>
      <a:accent4>
        <a:srgbClr val="F47C20"/>
      </a:accent4>
      <a:accent5>
        <a:srgbClr val="009999"/>
      </a:accent5>
      <a:accent6>
        <a:srgbClr val="047AAA"/>
      </a:accent6>
      <a:hlink>
        <a:srgbClr val="0563C1"/>
      </a:hlink>
      <a:folHlink>
        <a:srgbClr val="954F72"/>
      </a:folHlink>
    </a:clrScheme>
    <a:fontScheme name="PEPFAR">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PFAR Theme" id="{D554F53B-AEC7-4F82-A0D6-B045BF4FA345}" vid="{26E8B40A-6C7F-4326-89A2-440D0D9D6250}"/>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PEPFAR Theme</Template>
  <TotalTime>10</TotalTime>
  <Words>773</Words>
  <Application>Microsoft Office PowerPoint</Application>
  <PresentationFormat>On-screen Show (4:3)</PresentationFormat>
  <Paragraphs>153</Paragraphs>
  <Slides>21</Slides>
  <Notes>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MS PGothic</vt:lpstr>
      <vt:lpstr>MS PGothic</vt:lpstr>
      <vt:lpstr>Arial</vt:lpstr>
      <vt:lpstr>Calibri</vt:lpstr>
      <vt:lpstr>Calibri Light</vt:lpstr>
      <vt:lpstr>Century Gothic</vt:lpstr>
      <vt:lpstr>Courier New</vt:lpstr>
      <vt:lpstr>Segoe UI</vt:lpstr>
      <vt:lpstr>Wingdings</vt:lpstr>
      <vt:lpstr>Section Break Master</vt:lpstr>
      <vt:lpstr>Master Callout Text and Data</vt:lpstr>
      <vt:lpstr>Tema do Office</vt:lpstr>
      <vt:lpstr>Self-testing, communication and  information technology to promote HIV diagnosis among young gay and other men who have sex with men (MSM) in Brazil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Karyn DeLuca</dc:creator>
  <cp:lastModifiedBy>Saal</cp:lastModifiedBy>
  <cp:revision>278</cp:revision>
  <dcterms:created xsi:type="dcterms:W3CDTF">2016-06-15T16:19:40Z</dcterms:created>
  <dcterms:modified xsi:type="dcterms:W3CDTF">2018-07-26T11:39:42Z</dcterms:modified>
</cp:coreProperties>
</file>